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73" r:id="rId2"/>
    <p:sldId id="274" r:id="rId3"/>
    <p:sldId id="342" r:id="rId4"/>
    <p:sldId id="341" r:id="rId5"/>
    <p:sldId id="323" r:id="rId6"/>
    <p:sldId id="324" r:id="rId7"/>
    <p:sldId id="325" r:id="rId8"/>
    <p:sldId id="326" r:id="rId9"/>
    <p:sldId id="327" r:id="rId10"/>
    <p:sldId id="328" r:id="rId11"/>
    <p:sldId id="329" r:id="rId12"/>
    <p:sldId id="330" r:id="rId13"/>
    <p:sldId id="332" r:id="rId14"/>
    <p:sldId id="331" r:id="rId15"/>
    <p:sldId id="333" r:id="rId16"/>
    <p:sldId id="358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3" r:id="rId25"/>
    <p:sldId id="344" r:id="rId26"/>
    <p:sldId id="345" r:id="rId27"/>
    <p:sldId id="346" r:id="rId28"/>
    <p:sldId id="347" r:id="rId29"/>
    <p:sldId id="348" r:id="rId30"/>
    <p:sldId id="350" r:id="rId31"/>
    <p:sldId id="349" r:id="rId32"/>
    <p:sldId id="351" r:id="rId33"/>
    <p:sldId id="352" r:id="rId34"/>
    <p:sldId id="353" r:id="rId35"/>
    <p:sldId id="355" r:id="rId36"/>
    <p:sldId id="354" r:id="rId37"/>
    <p:sldId id="356" r:id="rId38"/>
    <p:sldId id="357" r:id="rId39"/>
    <p:sldId id="322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3878">
          <p15:clr>
            <a:srgbClr val="A4A3A4"/>
          </p15:clr>
        </p15:guide>
        <p15:guide id="4" pos="1649">
          <p15:clr>
            <a:srgbClr val="A4A3A4"/>
          </p15:clr>
        </p15:guide>
        <p15:guide id="5" pos="6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0031"/>
    <a:srgbClr val="005AA3"/>
    <a:srgbClr val="00417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0"/>
    <p:restoredTop sz="85278" autoAdjust="0"/>
  </p:normalViewPr>
  <p:slideViewPr>
    <p:cSldViewPr snapToGrid="0" snapToObjects="1">
      <p:cViewPr varScale="1">
        <p:scale>
          <a:sx n="166" d="100"/>
          <a:sy n="166" d="100"/>
        </p:scale>
        <p:origin x="1880" y="192"/>
      </p:cViewPr>
      <p:guideLst>
        <p:guide orient="horz" pos="2160"/>
        <p:guide pos="2880"/>
        <p:guide orient="horz" pos="3878"/>
        <p:guide pos="1649"/>
        <p:guide pos="69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B182409E-12E5-0242-9425-D34E3E3A2DE6}" type="datetime1">
              <a:rPr lang="en-US"/>
              <a:pPr>
                <a:defRPr/>
              </a:pPr>
              <a:t>1/23/18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D683E85F-692E-574D-8F73-B5B8ACE6B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0775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4E5CEF55-84BC-1741-9AE8-4EF9E813710B}" type="datetime1">
              <a:rPr lang="en-US"/>
              <a:pPr>
                <a:defRPr/>
              </a:pPr>
              <a:t>1/23/18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64CF3935-C035-0D44-835B-1CF11E812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6937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1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62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05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66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7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69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6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13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72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129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495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0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86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51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455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754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120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2649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68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55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522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983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111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898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81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661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48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1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954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76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384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56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4E5CEF55-84BC-1741-9AE8-4EF9E813710B}" type="datetime1">
              <a:rPr lang="en-US" smtClean="0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CF3935-C035-0D44-835B-1CF11E8125E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514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52072" y="1650331"/>
            <a:ext cx="8034728" cy="2110257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61B27D-7DF6-4C42-81FF-3239E33EE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1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1D3295-273C-4E45-9FC5-7C9495F64D26}" type="datetime1">
              <a:rPr lang="en-US"/>
              <a:pPr>
                <a:defRPr/>
              </a:pPr>
              <a:t>1/23/18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9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34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EE8BA9-FFA9-E84C-8C7B-E12E44301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1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B5B80D-49F7-C340-87F6-26019BF7E21B}" type="datetime1">
              <a:rPr lang="en-US"/>
              <a:pPr>
                <a:defRPr/>
              </a:pPr>
              <a:t>1/23/18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2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FCE660-EE40-5449-BE3D-2E7D5A8F7F1C}" type="datetime1">
              <a:rPr lang="en-US"/>
              <a:pPr>
                <a:defRPr/>
              </a:pPr>
              <a:t>1/23/18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86B87B-617F-604B-A8F2-8A193F89E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66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60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1937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960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1937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BDC3DC7-E45E-6542-82C2-93C7BE70560C}" type="datetime1">
              <a:rPr lang="en-US"/>
              <a:pPr>
                <a:defRPr/>
              </a:pPr>
              <a:t>1/23/18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7123F99-1AA6-5B44-B64E-DF7C2438F3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47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06FCE8-F33D-FF4A-B3A4-87A1D88BB1DB}" type="datetime1">
              <a:rPr lang="en-US"/>
              <a:pPr>
                <a:defRPr/>
              </a:pPr>
              <a:t>1/23/18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26DD97-62E3-474E-BB8C-17C8DB9438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3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E8C2FC-728F-4042-B360-BC296588CF1D}" type="datetime1">
              <a:rPr lang="en-US"/>
              <a:pPr>
                <a:defRPr/>
              </a:pPr>
              <a:t>1/23/18</a:t>
            </a:fld>
            <a:endParaRPr 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356F120-196C-6F44-9840-CF98FB0D7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23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FF573F6-FC93-B74E-AE29-F61898438611}" type="datetime1">
              <a:rPr lang="en-US"/>
              <a:pPr>
                <a:defRPr/>
              </a:pPr>
              <a:t>1/23/18</a:t>
            </a:fld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A1E287-9ABB-1A4A-9DAA-BA064E274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01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file://localhost/%5CUsers%5Cjaypointer%5CDesktop%5CFolio.png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Folio.png" descr="/Users/jaypointer/Desktop/Folio.png"/>
          <p:cNvPicPr>
            <a:picLocks noChangeAspect="1"/>
          </p:cNvPicPr>
          <p:nvPr userDrawn="1"/>
        </p:nvPicPr>
        <p:blipFill>
          <a:blip r:embed="rId9" r:link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07075"/>
            <a:ext cx="916781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66863" y="274638"/>
            <a:ext cx="704373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08750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1" smtClean="0">
                <a:solidFill>
                  <a:srgbClr val="95B3D7"/>
                </a:solidFill>
                <a:latin typeface="Helvetica" charset="0"/>
              </a:defRPr>
            </a:lvl1pPr>
          </a:lstStyle>
          <a:p>
            <a:pPr>
              <a:defRPr/>
            </a:pPr>
            <a:fld id="{A51529F1-6EFF-E74E-93A1-C968A81E2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0" name="Picture 9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5961063"/>
            <a:ext cx="1058863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4022725" y="6508750"/>
            <a:ext cx="1727200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800" smtClean="0">
                <a:solidFill>
                  <a:srgbClr val="95B3D7"/>
                </a:solidFill>
                <a:latin typeface="Helvetica" charset="0"/>
              </a:defRPr>
            </a:lvl1pPr>
          </a:lstStyle>
          <a:p>
            <a:pPr>
              <a:defRPr/>
            </a:pPr>
            <a:fld id="{8CB5F484-A133-5F4E-A96A-A5994ADE58A6}" type="datetime1">
              <a:rPr lang="en-US"/>
              <a:pPr>
                <a:defRPr/>
              </a:pPr>
              <a:t>1/23/18</a:t>
            </a:fld>
            <a:endParaRPr lang="en-US"/>
          </a:p>
        </p:txBody>
      </p:sp>
      <p:pic>
        <p:nvPicPr>
          <p:cNvPr id="1032" name="Picture 13" descr="AnnivGrStandard_White.pn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508750"/>
            <a:ext cx="1830387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CF0031"/>
          </a:solidFill>
          <a:latin typeface="Helvetica"/>
          <a:ea typeface="ヒラギノ角ゴ Pro W3" charset="0"/>
          <a:cs typeface="ヒラギノ角ゴ Pro W3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CF0031"/>
          </a:solidFill>
          <a:latin typeface="Helvetica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005AA3"/>
          </a:solidFill>
          <a:latin typeface="Helvetica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5AA3"/>
          </a:solidFill>
          <a:latin typeface="Helvetica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005AA3"/>
          </a:solidFill>
          <a:latin typeface="Helvetica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b="1" i="1" kern="1200">
          <a:solidFill>
            <a:srgbClr val="CF0031"/>
          </a:solidFill>
          <a:latin typeface="Helvetica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i="1" kern="1200">
          <a:solidFill>
            <a:srgbClr val="005AA3"/>
          </a:solidFill>
          <a:latin typeface="Helvetica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tiff"/><Relationship Id="rId3" Type="http://schemas.openxmlformats.org/officeDocument/2006/relationships/image" Target="../media/image55.tiff"/><Relationship Id="rId7" Type="http://schemas.openxmlformats.org/officeDocument/2006/relationships/image" Target="../media/image5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10" Type="http://schemas.openxmlformats.org/officeDocument/2006/relationships/image" Target="../media/image62.tiff"/><Relationship Id="rId4" Type="http://schemas.openxmlformats.org/officeDocument/2006/relationships/image" Target="../media/image56.tiff"/><Relationship Id="rId9" Type="http://schemas.openxmlformats.org/officeDocument/2006/relationships/image" Target="../media/image6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tiff"/><Relationship Id="rId4" Type="http://schemas.openxmlformats.org/officeDocument/2006/relationships/image" Target="../media/image6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tiff"/><Relationship Id="rId5" Type="http://schemas.openxmlformats.org/officeDocument/2006/relationships/image" Target="../media/image70.tiff"/><Relationship Id="rId4" Type="http://schemas.openxmlformats.org/officeDocument/2006/relationships/image" Target="../media/image6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f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tiff"/><Relationship Id="rId3" Type="http://schemas.openxmlformats.org/officeDocument/2006/relationships/image" Target="../media/image81.tiff"/><Relationship Id="rId7" Type="http://schemas.openxmlformats.org/officeDocument/2006/relationships/image" Target="../media/image8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tiff"/><Relationship Id="rId5" Type="http://schemas.openxmlformats.org/officeDocument/2006/relationships/image" Target="../media/image83.tiff"/><Relationship Id="rId4" Type="http://schemas.openxmlformats.org/officeDocument/2006/relationships/image" Target="../media/image82.tiff"/><Relationship Id="rId9" Type="http://schemas.openxmlformats.org/officeDocument/2006/relationships/image" Target="../media/image87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tiff"/><Relationship Id="rId3" Type="http://schemas.openxmlformats.org/officeDocument/2006/relationships/image" Target="../media/image83.tiff"/><Relationship Id="rId7" Type="http://schemas.openxmlformats.org/officeDocument/2006/relationships/image" Target="../media/image9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5" Type="http://schemas.openxmlformats.org/officeDocument/2006/relationships/image" Target="../media/image89.tiff"/><Relationship Id="rId4" Type="http://schemas.openxmlformats.org/officeDocument/2006/relationships/image" Target="../media/image88.tiff"/><Relationship Id="rId9" Type="http://schemas.openxmlformats.org/officeDocument/2006/relationships/image" Target="../media/image9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tiff"/><Relationship Id="rId5" Type="http://schemas.openxmlformats.org/officeDocument/2006/relationships/image" Target="../media/image97.tiff"/><Relationship Id="rId4" Type="http://schemas.openxmlformats.org/officeDocument/2006/relationships/image" Target="../media/image96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7" Type="http://schemas.openxmlformats.org/officeDocument/2006/relationships/image" Target="../media/image110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tiff"/><Relationship Id="rId5" Type="http://schemas.openxmlformats.org/officeDocument/2006/relationships/image" Target="../media/image108.tiff"/><Relationship Id="rId4" Type="http://schemas.openxmlformats.org/officeDocument/2006/relationships/image" Target="../media/image10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tiff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7" Type="http://schemas.openxmlformats.org/officeDocument/2006/relationships/image" Target="../media/image121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tiff"/><Relationship Id="rId5" Type="http://schemas.openxmlformats.org/officeDocument/2006/relationships/image" Target="../media/image119.tiff"/><Relationship Id="rId4" Type="http://schemas.openxmlformats.org/officeDocument/2006/relationships/image" Target="../media/image118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tiff"/><Relationship Id="rId5" Type="http://schemas.openxmlformats.org/officeDocument/2006/relationships/image" Target="../media/image124.tiff"/><Relationship Id="rId4" Type="http://schemas.openxmlformats.org/officeDocument/2006/relationships/image" Target="../media/image123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tiff"/><Relationship Id="rId13" Type="http://schemas.openxmlformats.org/officeDocument/2006/relationships/image" Target="../media/image136.tiff"/><Relationship Id="rId3" Type="http://schemas.openxmlformats.org/officeDocument/2006/relationships/image" Target="../media/image126.tiff"/><Relationship Id="rId7" Type="http://schemas.openxmlformats.org/officeDocument/2006/relationships/image" Target="../media/image130.tiff"/><Relationship Id="rId12" Type="http://schemas.openxmlformats.org/officeDocument/2006/relationships/image" Target="../media/image135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tiff"/><Relationship Id="rId11" Type="http://schemas.openxmlformats.org/officeDocument/2006/relationships/image" Target="../media/image134.tiff"/><Relationship Id="rId5" Type="http://schemas.openxmlformats.org/officeDocument/2006/relationships/image" Target="../media/image128.tiff"/><Relationship Id="rId15" Type="http://schemas.openxmlformats.org/officeDocument/2006/relationships/image" Target="../media/image138.tiff"/><Relationship Id="rId10" Type="http://schemas.openxmlformats.org/officeDocument/2006/relationships/image" Target="../media/image133.tiff"/><Relationship Id="rId4" Type="http://schemas.openxmlformats.org/officeDocument/2006/relationships/image" Target="../media/image127.tiff"/><Relationship Id="rId9" Type="http://schemas.openxmlformats.org/officeDocument/2006/relationships/image" Target="../media/image132.tiff"/><Relationship Id="rId14" Type="http://schemas.openxmlformats.org/officeDocument/2006/relationships/image" Target="../media/image137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if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tiff"/><Relationship Id="rId3" Type="http://schemas.openxmlformats.org/officeDocument/2006/relationships/image" Target="../media/image143.tiff"/><Relationship Id="rId7" Type="http://schemas.openxmlformats.org/officeDocument/2006/relationships/image" Target="../media/image147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tiff"/><Relationship Id="rId5" Type="http://schemas.openxmlformats.org/officeDocument/2006/relationships/image" Target="../media/image145.tiff"/><Relationship Id="rId10" Type="http://schemas.openxmlformats.org/officeDocument/2006/relationships/image" Target="../media/image150.tiff"/><Relationship Id="rId4" Type="http://schemas.openxmlformats.org/officeDocument/2006/relationships/image" Target="../media/image144.tiff"/><Relationship Id="rId9" Type="http://schemas.openxmlformats.org/officeDocument/2006/relationships/image" Target="../media/image149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10" Type="http://schemas.openxmlformats.org/officeDocument/2006/relationships/image" Target="../media/image2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22.tiff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11" Type="http://schemas.openxmlformats.org/officeDocument/2006/relationships/image" Target="../media/image30.tiff"/><Relationship Id="rId5" Type="http://schemas.openxmlformats.org/officeDocument/2006/relationships/image" Target="../media/image24.tiff"/><Relationship Id="rId10" Type="http://schemas.openxmlformats.org/officeDocument/2006/relationships/image" Target="../media/image29.tiff"/><Relationship Id="rId4" Type="http://schemas.openxmlformats.org/officeDocument/2006/relationships/image" Target="../media/image23.tiff"/><Relationship Id="rId9" Type="http://schemas.openxmlformats.org/officeDocument/2006/relationships/image" Target="../media/image2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13" Type="http://schemas.openxmlformats.org/officeDocument/2006/relationships/image" Target="../media/image45.tiff"/><Relationship Id="rId18" Type="http://schemas.openxmlformats.org/officeDocument/2006/relationships/image" Target="../media/image50.tiff"/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12" Type="http://schemas.openxmlformats.org/officeDocument/2006/relationships/image" Target="../media/image44.tiff"/><Relationship Id="rId17" Type="http://schemas.openxmlformats.org/officeDocument/2006/relationships/image" Target="../media/image49.tif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tiff"/><Relationship Id="rId11" Type="http://schemas.openxmlformats.org/officeDocument/2006/relationships/image" Target="../media/image43.tiff"/><Relationship Id="rId5" Type="http://schemas.openxmlformats.org/officeDocument/2006/relationships/image" Target="../media/image37.tiff"/><Relationship Id="rId15" Type="http://schemas.openxmlformats.org/officeDocument/2006/relationships/image" Target="../media/image47.tiff"/><Relationship Id="rId10" Type="http://schemas.openxmlformats.org/officeDocument/2006/relationships/image" Target="../media/image42.tiff"/><Relationship Id="rId4" Type="http://schemas.openxmlformats.org/officeDocument/2006/relationships/image" Target="../media/image36.tiff"/><Relationship Id="rId9" Type="http://schemas.openxmlformats.org/officeDocument/2006/relationships/image" Target="../media/image41.tiff"/><Relationship Id="rId14" Type="http://schemas.openxmlformats.org/officeDocument/2006/relationships/image" Target="../media/image4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529" y="1650331"/>
            <a:ext cx="8059271" cy="3042171"/>
          </a:xfrm>
        </p:spPr>
        <p:txBody>
          <a:bodyPr/>
          <a:lstStyle/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Technology Merit Badge</a:t>
            </a:r>
            <a:b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Troop 964 </a:t>
            </a:r>
            <a:r>
              <a:rPr lang="mr-IN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1/19/18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061B27D-7DF6-4C42-81FF-3239E33EE6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0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Lossy</a:t>
            </a:r>
            <a:r>
              <a:rPr lang="en-US" dirty="0"/>
              <a:t> vs Lossless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3222"/>
          </a:xfrm>
        </p:spPr>
        <p:txBody>
          <a:bodyPr/>
          <a:lstStyle/>
          <a:p>
            <a:r>
              <a:rPr lang="en-US" sz="2000" dirty="0"/>
              <a:t>Compression works on the principle of removing extraneous data to reduce the size of a digital file</a:t>
            </a:r>
          </a:p>
          <a:p>
            <a:r>
              <a:rPr lang="en-US" sz="2000" dirty="0" err="1">
                <a:solidFill>
                  <a:srgbClr val="CF0031"/>
                </a:solidFill>
              </a:rPr>
              <a:t>Lossy</a:t>
            </a:r>
            <a:r>
              <a:rPr lang="en-US" sz="2000" dirty="0">
                <a:solidFill>
                  <a:srgbClr val="CF0031"/>
                </a:solidFill>
              </a:rPr>
              <a:t> means some of the original quality is removed to reduce the size. Cannot be restored. Examples: JPG, GIF, MP3</a:t>
            </a:r>
          </a:p>
          <a:p>
            <a:r>
              <a:rPr lang="en-US" sz="2000" dirty="0">
                <a:solidFill>
                  <a:srgbClr val="CF0031"/>
                </a:solidFill>
              </a:rPr>
              <a:t>Lossless (“no Loss”) allows the “original” quality of the object to remain. Examples: WMA, PNG, </a:t>
            </a:r>
            <a:r>
              <a:rPr lang="en-US" sz="2000" dirty="0" err="1">
                <a:solidFill>
                  <a:srgbClr val="CF0031"/>
                </a:solidFill>
              </a:rPr>
              <a:t>WebP</a:t>
            </a:r>
            <a:endParaRPr lang="en-US" sz="2000" dirty="0">
              <a:solidFill>
                <a:srgbClr val="CF003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76" y="3643423"/>
            <a:ext cx="3962400" cy="23389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1097" y="3836281"/>
            <a:ext cx="3685363" cy="19532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970" y="3936602"/>
            <a:ext cx="4648200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970" y="3902629"/>
            <a:ext cx="4546600" cy="1790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3B</a:t>
            </a:r>
          </a:p>
        </p:txBody>
      </p:sp>
    </p:spTree>
    <p:extLst>
      <p:ext uri="{BB962C8B-B14F-4D97-AF65-F5344CB8AC3E}">
        <p14:creationId xmlns:p14="http://schemas.microsoft.com/office/powerpoint/2010/main" val="110353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</a:t>
            </a:r>
            <a:r>
              <a:rPr lang="mr-IN" dirty="0"/>
              <a:t>–</a:t>
            </a:r>
            <a:r>
              <a:rPr lang="en-US" dirty="0"/>
              <a:t> Programming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Many devices can be made “better” with digital programming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20996" y="2130385"/>
            <a:ext cx="3322675" cy="1807361"/>
            <a:chOff x="93920" y="2782516"/>
            <a:chExt cx="4153743" cy="22594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920" y="2782516"/>
              <a:ext cx="2259419" cy="225941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3266" y="3067896"/>
              <a:ext cx="2194397" cy="1688657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1899684" y="4047459"/>
              <a:ext cx="578410" cy="7090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103628" y="2453849"/>
            <a:ext cx="3171048" cy="1416020"/>
            <a:chOff x="4645988" y="2935858"/>
            <a:chExt cx="4372967" cy="19527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5988" y="2935858"/>
              <a:ext cx="1952732" cy="1952732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7881" y="2966637"/>
              <a:ext cx="1951074" cy="1891173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V="1">
              <a:off x="6540552" y="3909602"/>
              <a:ext cx="578410" cy="7090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3C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7120" y="4189228"/>
            <a:ext cx="3546551" cy="1529472"/>
            <a:chOff x="297120" y="4189228"/>
            <a:chExt cx="3546551" cy="15294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120" y="4313440"/>
              <a:ext cx="1888913" cy="106323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6567" y="4189228"/>
              <a:ext cx="1147104" cy="1529472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2153843" y="4946767"/>
              <a:ext cx="462684" cy="5671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695131" y="4022045"/>
            <a:ext cx="3991996" cy="1824517"/>
            <a:chOff x="4695131" y="4022045"/>
            <a:chExt cx="3991996" cy="18245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5131" y="4022045"/>
              <a:ext cx="1824517" cy="18245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7276" y="4219323"/>
              <a:ext cx="1939851" cy="1454888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>
            <a:xfrm flipV="1">
              <a:off x="6119468" y="4978784"/>
              <a:ext cx="419433" cy="5141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37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Computers, Gaming Consoles &amp; Mobile Devices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884" y="1453600"/>
            <a:ext cx="1507227" cy="1507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298" y="1671128"/>
            <a:ext cx="1849473" cy="10763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428" y="1608762"/>
            <a:ext cx="1689553" cy="1138759"/>
          </a:xfrm>
          <a:prstGeom prst="rect">
            <a:avLst/>
          </a:prstGeom>
        </p:spPr>
      </p:pic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3151951"/>
            <a:ext cx="8229600" cy="2682587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Similarities: 		</a:t>
            </a:r>
            <a:r>
              <a:rPr lang="en-US" sz="1800" dirty="0">
                <a:solidFill>
                  <a:srgbClr val="CF0031"/>
                </a:solidFill>
              </a:rPr>
              <a:t>Processors 		Programs 			Connectivity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CF0031"/>
                </a:solidFill>
              </a:rPr>
              <a:t>				Sound			Install Software		Digital Storage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CF0031"/>
                </a:solidFill>
              </a:rPr>
              <a:t>				Display			Internet Access		Audio Input (Most)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Differences: 	</a:t>
            </a:r>
            <a:r>
              <a:rPr lang="en-US" sz="1800" dirty="0">
                <a:solidFill>
                  <a:srgbClr val="CF0031"/>
                </a:solidFill>
              </a:rPr>
              <a:t>Keyboard		Portable			Controllers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CF0031"/>
                </a:solidFill>
              </a:rPr>
              <a:t>				Multi-user		Cellular				Proprietary Media				Expansion		Restricted Apps		Online platforms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20542" y="184298"/>
            <a:ext cx="796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F0031"/>
                </a:solidFill>
              </a:rPr>
              <a:t>3D</a:t>
            </a:r>
            <a:endParaRPr lang="en-US" sz="3200" b="1" dirty="0">
              <a:solidFill>
                <a:srgbClr val="CF00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1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</a:t>
            </a:r>
            <a:r>
              <a:rPr lang="mr-IN" dirty="0"/>
              <a:t>–</a:t>
            </a:r>
            <a:r>
              <a:rPr lang="en-US" dirty="0"/>
              <a:t> Computer Networks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90115" y="1600201"/>
            <a:ext cx="3283763" cy="4234338"/>
          </a:xfrm>
        </p:spPr>
        <p:txBody>
          <a:bodyPr/>
          <a:lstStyle/>
          <a:p>
            <a:r>
              <a:rPr lang="en-US" dirty="0"/>
              <a:t>Home Network</a:t>
            </a:r>
          </a:p>
          <a:p>
            <a:pPr lvl="1"/>
            <a:r>
              <a:rPr lang="en-US" dirty="0"/>
              <a:t>Computers</a:t>
            </a:r>
          </a:p>
          <a:p>
            <a:pPr lvl="1"/>
            <a:r>
              <a:rPr lang="en-US" dirty="0"/>
              <a:t>Wireless Network</a:t>
            </a:r>
          </a:p>
          <a:p>
            <a:pPr lvl="1"/>
            <a:r>
              <a:rPr lang="en-US" dirty="0"/>
              <a:t>Gaming Systems</a:t>
            </a:r>
          </a:p>
          <a:p>
            <a:pPr lvl="1"/>
            <a:r>
              <a:rPr lang="en-US" dirty="0"/>
              <a:t>TV Systems</a:t>
            </a:r>
          </a:p>
          <a:p>
            <a:pPr lvl="1"/>
            <a:r>
              <a:rPr lang="en-US" dirty="0"/>
              <a:t>Mobile Devices</a:t>
            </a:r>
          </a:p>
          <a:p>
            <a:pPr lvl="1"/>
            <a:r>
              <a:rPr lang="en-US" dirty="0"/>
              <a:t>Internet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9366"/>
            <a:ext cx="5266660" cy="3432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3E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24256" y="4585167"/>
            <a:ext cx="8419289" cy="125555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1" i="1" kern="1200">
                <a:solidFill>
                  <a:srgbClr val="CF0031"/>
                </a:solidFill>
                <a:latin typeface="Helvetica"/>
                <a:ea typeface="ヒラギノ角ゴ Pro W3" charset="0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i="1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CF0031"/>
                </a:solidFill>
              </a:rPr>
              <a:t>A computer network is a group of computer systems and network devices interconnected to allow access to shared resources, such as printers and the Internet.</a:t>
            </a:r>
          </a:p>
        </p:txBody>
      </p:sp>
    </p:spTree>
    <p:extLst>
      <p:ext uri="{BB962C8B-B14F-4D97-AF65-F5344CB8AC3E}">
        <p14:creationId xmlns:p14="http://schemas.microsoft.com/office/powerpoint/2010/main" val="137160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</a:t>
            </a:r>
            <a:r>
              <a:rPr lang="mr-IN" dirty="0"/>
              <a:t>–</a:t>
            </a:r>
            <a:r>
              <a:rPr lang="en-US" dirty="0"/>
              <a:t> Computer Networks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90115" y="1600201"/>
            <a:ext cx="3283763" cy="2738709"/>
          </a:xfrm>
        </p:spPr>
        <p:txBody>
          <a:bodyPr/>
          <a:lstStyle/>
          <a:p>
            <a:r>
              <a:rPr lang="en-US" dirty="0"/>
              <a:t>Business Network</a:t>
            </a:r>
          </a:p>
          <a:p>
            <a:pPr lvl="1"/>
            <a:r>
              <a:rPr lang="en-US" dirty="0"/>
              <a:t>Computers</a:t>
            </a:r>
          </a:p>
          <a:p>
            <a:pPr lvl="1"/>
            <a:r>
              <a:rPr lang="en-US" dirty="0"/>
              <a:t>Servers</a:t>
            </a:r>
          </a:p>
          <a:p>
            <a:pPr lvl="1"/>
            <a:r>
              <a:rPr lang="en-US" dirty="0"/>
              <a:t>Hubs</a:t>
            </a:r>
          </a:p>
          <a:p>
            <a:pPr lvl="1"/>
            <a:r>
              <a:rPr lang="en-US" dirty="0"/>
              <a:t>Firewall</a:t>
            </a:r>
          </a:p>
          <a:p>
            <a:pPr lvl="1"/>
            <a:r>
              <a:rPr lang="en-US" dirty="0"/>
              <a:t>Router</a:t>
            </a:r>
          </a:p>
          <a:p>
            <a:pPr lvl="1"/>
            <a:r>
              <a:rPr lang="en-US" dirty="0"/>
              <a:t>Internet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1" y="1467293"/>
            <a:ext cx="3852530" cy="2871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3E</a:t>
            </a:r>
          </a:p>
        </p:txBody>
      </p:sp>
    </p:spTree>
    <p:extLst>
      <p:ext uri="{BB962C8B-B14F-4D97-AF65-F5344CB8AC3E}">
        <p14:creationId xmlns:p14="http://schemas.microsoft.com/office/powerpoint/2010/main" val="1622192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CF0031"/>
                </a:solidFill>
              </a:rPr>
              <a:t>Series of commands or set of instructions for a processor to complete a task</a:t>
            </a:r>
            <a:r>
              <a:rPr lang="en-US" sz="2000" dirty="0"/>
              <a:t>:</a:t>
            </a:r>
          </a:p>
          <a:p>
            <a:r>
              <a:rPr lang="en-US" sz="2000" dirty="0"/>
              <a:t>Word Processing</a:t>
            </a:r>
          </a:p>
          <a:p>
            <a:r>
              <a:rPr lang="en-US" sz="2000" dirty="0"/>
              <a:t>Games</a:t>
            </a:r>
          </a:p>
          <a:p>
            <a:r>
              <a:rPr lang="en-US" sz="2000" dirty="0"/>
              <a:t>Utilities (calendar, calculator)</a:t>
            </a:r>
          </a:p>
          <a:p>
            <a:r>
              <a:rPr lang="en-US" sz="2000" dirty="0"/>
              <a:t>Photo/Video Editor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Software, Programs and Apps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973" y="3772509"/>
            <a:ext cx="3126173" cy="14312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" y="3652449"/>
            <a:ext cx="1352550" cy="149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523" y="3652449"/>
            <a:ext cx="2144233" cy="1551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120" y="3578629"/>
            <a:ext cx="2765883" cy="17286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4A</a:t>
            </a:r>
          </a:p>
        </p:txBody>
      </p:sp>
    </p:spTree>
    <p:extLst>
      <p:ext uri="{BB962C8B-B14F-4D97-AF65-F5344CB8AC3E}">
        <p14:creationId xmlns:p14="http://schemas.microsoft.com/office/powerpoint/2010/main" val="52093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CF0031"/>
                </a:solidFill>
              </a:rPr>
              <a:t>Software, programs and Apps are created by developers using specific code or script.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Examples of coding or programming languages are: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Software, Programs and Apps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548" y="2837147"/>
            <a:ext cx="4549848" cy="3125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4A</a:t>
            </a:r>
          </a:p>
        </p:txBody>
      </p:sp>
    </p:spTree>
    <p:extLst>
      <p:ext uri="{BB962C8B-B14F-4D97-AF65-F5344CB8AC3E}">
        <p14:creationId xmlns:p14="http://schemas.microsoft.com/office/powerpoint/2010/main" val="402731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400" dirty="0"/>
              <a:t>Apps you &amp; your family use?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Software, Programs and Apps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4B</a:t>
            </a:r>
          </a:p>
        </p:txBody>
      </p:sp>
    </p:spTree>
    <p:extLst>
      <p:ext uri="{BB962C8B-B14F-4D97-AF65-F5344CB8AC3E}">
        <p14:creationId xmlns:p14="http://schemas.microsoft.com/office/powerpoint/2010/main" val="1599467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r>
              <a:rPr lang="en-US" sz="2000" dirty="0"/>
              <a:t>Malicious code in the form of:</a:t>
            </a:r>
          </a:p>
          <a:p>
            <a:pPr lvl="1"/>
            <a:r>
              <a:rPr lang="en-US" sz="1600" dirty="0"/>
              <a:t>Viruses</a:t>
            </a:r>
          </a:p>
          <a:p>
            <a:pPr lvl="1"/>
            <a:r>
              <a:rPr lang="en-US" sz="1600" dirty="0"/>
              <a:t>Worms</a:t>
            </a:r>
          </a:p>
          <a:p>
            <a:pPr lvl="1"/>
            <a:r>
              <a:rPr lang="en-US" sz="1600" dirty="0"/>
              <a:t>Trojan horses</a:t>
            </a:r>
          </a:p>
          <a:p>
            <a:pPr lvl="1"/>
            <a:r>
              <a:rPr lang="en-US" sz="1600" dirty="0"/>
              <a:t>Spyware</a:t>
            </a:r>
          </a:p>
          <a:p>
            <a:pPr lvl="1"/>
            <a:r>
              <a:rPr lang="en-US" sz="1600" dirty="0"/>
              <a:t>Adware</a:t>
            </a:r>
          </a:p>
          <a:p>
            <a:pPr lvl="1"/>
            <a:r>
              <a:rPr lang="en-US" sz="1600" dirty="0"/>
              <a:t>Scareware</a:t>
            </a:r>
          </a:p>
          <a:p>
            <a:pPr lvl="1"/>
            <a:r>
              <a:rPr lang="en-US" sz="1600" dirty="0"/>
              <a:t>Ransomware</a:t>
            </a:r>
          </a:p>
          <a:p>
            <a:r>
              <a:rPr lang="en-US" sz="2000" dirty="0">
                <a:solidFill>
                  <a:srgbClr val="CF0031"/>
                </a:solidFill>
              </a:rPr>
              <a:t>Any software used to disrupt computer operation, gather sensitive information, or gain access to private computer systems</a:t>
            </a:r>
          </a:p>
          <a:p>
            <a:r>
              <a:rPr lang="en-US" sz="2000" dirty="0"/>
              <a:t>Defined by its malicious intent, acting for the interests of the malware owner, rather than the user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 </a:t>
            </a:r>
            <a:r>
              <a:rPr lang="mr-IN" dirty="0"/>
              <a:t>–</a:t>
            </a:r>
            <a:r>
              <a:rPr lang="en-US" dirty="0"/>
              <a:t> Malware 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560" y="1977654"/>
            <a:ext cx="1911857" cy="1776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8186" y="1977654"/>
            <a:ext cx="1530202" cy="1564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428" y="1880723"/>
            <a:ext cx="1573028" cy="1758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4C</a:t>
            </a:r>
          </a:p>
        </p:txBody>
      </p:sp>
    </p:spTree>
    <p:extLst>
      <p:ext uri="{BB962C8B-B14F-4D97-AF65-F5344CB8AC3E}">
        <p14:creationId xmlns:p14="http://schemas.microsoft.com/office/powerpoint/2010/main" val="60522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r>
              <a:rPr lang="en-US" sz="2000" dirty="0">
                <a:solidFill>
                  <a:srgbClr val="CF0031"/>
                </a:solidFill>
              </a:rPr>
              <a:t>Anti-Virus Programs</a:t>
            </a:r>
          </a:p>
          <a:p>
            <a:r>
              <a:rPr lang="en-US" sz="2000" dirty="0">
                <a:solidFill>
                  <a:srgbClr val="CF0031"/>
                </a:solidFill>
              </a:rPr>
              <a:t>Anti-Malware Programs</a:t>
            </a:r>
          </a:p>
          <a:p>
            <a:r>
              <a:rPr lang="en-US" sz="2000" dirty="0">
                <a:solidFill>
                  <a:srgbClr val="CF0031"/>
                </a:solidFill>
              </a:rPr>
              <a:t>Software and System Updates</a:t>
            </a:r>
          </a:p>
          <a:p>
            <a:r>
              <a:rPr lang="en-US" sz="2000" dirty="0">
                <a:solidFill>
                  <a:srgbClr val="CF0031"/>
                </a:solidFill>
              </a:rPr>
              <a:t>Smart Internet Browsing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 Protecting Against Malware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827" y="1417638"/>
            <a:ext cx="3306874" cy="2402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659" y="4224875"/>
            <a:ext cx="3713569" cy="12635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3517" y="4275629"/>
            <a:ext cx="2017825" cy="17188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772" y="2927498"/>
            <a:ext cx="3476257" cy="1073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4C</a:t>
            </a:r>
          </a:p>
        </p:txBody>
      </p:sp>
    </p:spTree>
    <p:extLst>
      <p:ext uri="{BB962C8B-B14F-4D97-AF65-F5344CB8AC3E}">
        <p14:creationId xmlns:p14="http://schemas.microsoft.com/office/powerpoint/2010/main" val="1932442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</a:t>
            </a:r>
            <a:r>
              <a:rPr lang="mr-IN" dirty="0"/>
              <a:t>–</a:t>
            </a:r>
            <a:r>
              <a:rPr lang="en-US" dirty="0"/>
              <a:t> Binary at its core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Binary is a designation of “two numbers”: Bi-nary</a:t>
            </a:r>
          </a:p>
          <a:p>
            <a:r>
              <a:rPr lang="en-US" dirty="0"/>
              <a:t>0 and 1 are the basis of computer language, essentially off and on</a:t>
            </a:r>
          </a:p>
          <a:p>
            <a:r>
              <a:rPr lang="en-US" dirty="0"/>
              <a:t>Computers interpret and translate complex binary strings into meaningful code, letters and numbers.</a:t>
            </a:r>
          </a:p>
          <a:p>
            <a:pPr lvl="1"/>
            <a:r>
              <a:rPr lang="en-US" dirty="0"/>
              <a:t>ASCII is the term referring to recognizable characters such as numbers, letters &amp; symbols (A 5 #). These characters are equal to Binary groups of eight 1s and 0s </a:t>
            </a:r>
            <a:r>
              <a:rPr lang="en-US"/>
              <a:t>per character</a:t>
            </a:r>
            <a:endParaRPr lang="en-US" dirty="0"/>
          </a:p>
          <a:p>
            <a:pPr lvl="1"/>
            <a:r>
              <a:rPr lang="en-US" dirty="0"/>
              <a:t>A in Binary is 010000001</a:t>
            </a:r>
          </a:p>
          <a:p>
            <a:pPr lvl="1"/>
            <a:r>
              <a:rPr lang="en-US" dirty="0"/>
              <a:t>5 in Binary is </a:t>
            </a:r>
            <a:r>
              <a:rPr lang="fi-FI" dirty="0"/>
              <a:t>00110101</a:t>
            </a:r>
          </a:p>
          <a:p>
            <a:pPr lvl="1"/>
            <a:r>
              <a:rPr lang="fi-FI" dirty="0"/>
              <a:t># in </a:t>
            </a:r>
            <a:r>
              <a:rPr lang="fi-FI" dirty="0" err="1"/>
              <a:t>Binary</a:t>
            </a:r>
            <a:r>
              <a:rPr lang="fi-FI" dirty="0"/>
              <a:t> is </a:t>
            </a:r>
            <a:r>
              <a:rPr lang="is-IS" dirty="0"/>
              <a:t>00100011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39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 What is “the Internet”?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6163" y="3189766"/>
            <a:ext cx="7357233" cy="2447099"/>
          </a:xfrm>
          <a:prstGeom prst="rect">
            <a:avLst/>
          </a:prstGeom>
        </p:spPr>
      </p:pic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r>
              <a:rPr lang="en-US" sz="2000" dirty="0"/>
              <a:t>Global Interconnection of networks</a:t>
            </a:r>
          </a:p>
          <a:p>
            <a:r>
              <a:rPr lang="en-US" sz="2000" dirty="0"/>
              <a:t>Supports transmission of data in multitudes of formats</a:t>
            </a:r>
          </a:p>
          <a:p>
            <a:r>
              <a:rPr lang="en-US" sz="2000" dirty="0"/>
              <a:t>Supports the “World Wide Web”</a:t>
            </a:r>
          </a:p>
          <a:p>
            <a:r>
              <a:rPr lang="en-US" sz="2000" dirty="0"/>
              <a:t>Works on a principal of routing requests and responses</a:t>
            </a:r>
          </a:p>
        </p:txBody>
      </p:sp>
    </p:spTree>
    <p:extLst>
      <p:ext uri="{BB962C8B-B14F-4D97-AF65-F5344CB8AC3E}">
        <p14:creationId xmlns:p14="http://schemas.microsoft.com/office/powerpoint/2010/main" val="112548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 Connecting to the Internet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91" y="1892335"/>
            <a:ext cx="797442" cy="7070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4479" y="1762083"/>
            <a:ext cx="967563" cy="967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009" y="3031820"/>
            <a:ext cx="1489592" cy="97872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1548619" y="2213156"/>
            <a:ext cx="578410" cy="7090"/>
          </a:xfrm>
          <a:prstGeom prst="straightConnector1">
            <a:avLst/>
          </a:prstGeom>
          <a:ln w="8572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3517144" y="1555414"/>
            <a:ext cx="1860810" cy="1380903"/>
            <a:chOff x="3517144" y="1555414"/>
            <a:chExt cx="1860810" cy="138090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5434" y="1555414"/>
              <a:ext cx="1252520" cy="1380903"/>
            </a:xfrm>
            <a:prstGeom prst="rect">
              <a:avLst/>
            </a:prstGeom>
          </p:spPr>
        </p:pic>
        <p:cxnSp>
          <p:nvCxnSpPr>
            <p:cNvPr id="15" name="Straight Arrow Connector 14"/>
            <p:cNvCxnSpPr/>
            <p:nvPr/>
          </p:nvCxnSpPr>
          <p:spPr>
            <a:xfrm flipV="1">
              <a:off x="3517144" y="2206066"/>
              <a:ext cx="578410" cy="7090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5262557" y="1252314"/>
            <a:ext cx="1858452" cy="1523874"/>
            <a:chOff x="5262557" y="1252314"/>
            <a:chExt cx="1858452" cy="1523874"/>
          </a:xfrm>
        </p:grpSpPr>
        <p:grpSp>
          <p:nvGrpSpPr>
            <p:cNvPr id="13" name="Group 12"/>
            <p:cNvGrpSpPr/>
            <p:nvPr/>
          </p:nvGrpSpPr>
          <p:grpSpPr>
            <a:xfrm>
              <a:off x="5840967" y="1252314"/>
              <a:ext cx="1280042" cy="1523874"/>
              <a:chOff x="5840967" y="1252314"/>
              <a:chExt cx="1280042" cy="152387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40967" y="1252314"/>
                <a:ext cx="1280042" cy="1280042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46069" y="2045178"/>
                <a:ext cx="1074940" cy="35013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59955" y="2395314"/>
                <a:ext cx="847168" cy="380874"/>
              </a:xfrm>
              <a:prstGeom prst="rect">
                <a:avLst/>
              </a:prstGeom>
            </p:spPr>
          </p:pic>
        </p:grpSp>
        <p:cxnSp>
          <p:nvCxnSpPr>
            <p:cNvPr id="16" name="Straight Arrow Connector 15"/>
            <p:cNvCxnSpPr/>
            <p:nvPr/>
          </p:nvCxnSpPr>
          <p:spPr>
            <a:xfrm flipV="1">
              <a:off x="5262557" y="2216701"/>
              <a:ext cx="578410" cy="7090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>
            <a:off x="7007123" y="2745450"/>
            <a:ext cx="386049" cy="423412"/>
          </a:xfrm>
          <a:prstGeom prst="straightConnector1">
            <a:avLst/>
          </a:prstGeom>
          <a:ln w="8572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Content Placeholder 1"/>
          <p:cNvSpPr>
            <a:spLocks noGrp="1"/>
          </p:cNvSpPr>
          <p:nvPr>
            <p:ph idx="1"/>
          </p:nvPr>
        </p:nvSpPr>
        <p:spPr>
          <a:xfrm>
            <a:off x="457199" y="3518074"/>
            <a:ext cx="6549923" cy="2166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CF0031"/>
                </a:solidFill>
              </a:rPr>
              <a:t>Tablet obtains IP address from </a:t>
            </a:r>
            <a:r>
              <a:rPr lang="en-US" sz="2000" dirty="0" err="1">
                <a:solidFill>
                  <a:srgbClr val="CF0031"/>
                </a:solidFill>
              </a:rPr>
              <a:t>WiFi</a:t>
            </a:r>
            <a:r>
              <a:rPr lang="en-US" sz="2000" dirty="0">
                <a:solidFill>
                  <a:srgbClr val="CF0031"/>
                </a:solidFill>
              </a:rPr>
              <a:t> Router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>
                <a:solidFill>
                  <a:srgbClr val="CF0031"/>
                </a:solidFill>
              </a:rPr>
              <a:t>WiFi</a:t>
            </a:r>
            <a:r>
              <a:rPr lang="en-US" sz="2000" dirty="0">
                <a:solidFill>
                  <a:srgbClr val="CF0031"/>
                </a:solidFill>
              </a:rPr>
              <a:t> Router is connected to Cable Modem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CF0031"/>
                </a:solidFill>
              </a:rPr>
              <a:t>Cable Modem is connected to ISP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CF0031"/>
                </a:solidFill>
              </a:rPr>
              <a:t>ISP routes traffic to and from the Internet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5A</a:t>
            </a:r>
          </a:p>
        </p:txBody>
      </p:sp>
    </p:spTree>
    <p:extLst>
      <p:ext uri="{BB962C8B-B14F-4D97-AF65-F5344CB8AC3E}">
        <p14:creationId xmlns:p14="http://schemas.microsoft.com/office/powerpoint/2010/main" val="25114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 Connecting to the Internet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009" y="3031820"/>
            <a:ext cx="1489592" cy="97872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1548619" y="2213156"/>
            <a:ext cx="578410" cy="7090"/>
          </a:xfrm>
          <a:prstGeom prst="straightConnector1">
            <a:avLst/>
          </a:prstGeom>
          <a:ln w="8572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Content Placeholder 1"/>
          <p:cNvSpPr>
            <a:spLocks noGrp="1"/>
          </p:cNvSpPr>
          <p:nvPr>
            <p:ph idx="1"/>
          </p:nvPr>
        </p:nvSpPr>
        <p:spPr>
          <a:xfrm>
            <a:off x="457199" y="3518074"/>
            <a:ext cx="6549923" cy="2166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CF0031"/>
                </a:solidFill>
              </a:rPr>
              <a:t>Smartphone connects to a Cell tower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CF0031"/>
                </a:solidFill>
              </a:rPr>
              <a:t>Cell Tower is connected to ISP/Carrier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CF0031"/>
                </a:solidFill>
              </a:rPr>
              <a:t>ISP routes traffic to and from the Internet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1" y="1787025"/>
            <a:ext cx="1237955" cy="8380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933" y="1627969"/>
            <a:ext cx="796306" cy="1063109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7007123" y="2745450"/>
            <a:ext cx="386049" cy="423412"/>
          </a:xfrm>
          <a:prstGeom prst="straightConnector1">
            <a:avLst/>
          </a:prstGeom>
          <a:ln w="8572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823618" y="1221576"/>
            <a:ext cx="3127048" cy="1850014"/>
            <a:chOff x="3823618" y="1221576"/>
            <a:chExt cx="3127048" cy="1850014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3823618" y="2185963"/>
              <a:ext cx="578410" cy="7090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2028" y="1221576"/>
              <a:ext cx="1280042" cy="128004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5366" y="1434325"/>
              <a:ext cx="1637265" cy="163726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46110" y="1920234"/>
              <a:ext cx="1304556" cy="648799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9814" y="1766850"/>
              <a:ext cx="1325526" cy="268806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5A</a:t>
            </a:r>
          </a:p>
        </p:txBody>
      </p:sp>
    </p:spTree>
    <p:extLst>
      <p:ext uri="{BB962C8B-B14F-4D97-AF65-F5344CB8AC3E}">
        <p14:creationId xmlns:p14="http://schemas.microsoft.com/office/powerpoint/2010/main" val="12751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Optical cable and optical devices make todays internet work. Lasers and optical cable transmit data in a series of flashes, where on and off signify Binary data streams like Morse code on a telegraph 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 The Internet Fiber Backbone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703" y="3355457"/>
            <a:ext cx="4582632" cy="22913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260" y="3533553"/>
            <a:ext cx="2580167" cy="19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14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As early as 1990 search engines have enabled computer users to search for information on the WWW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Early Search Engines:</a:t>
            </a:r>
          </a:p>
          <a:p>
            <a:r>
              <a:rPr lang="en-US" sz="2000" dirty="0"/>
              <a:t>Archie (First!)</a:t>
            </a:r>
          </a:p>
          <a:p>
            <a:r>
              <a:rPr lang="en-US" sz="2000" dirty="0" err="1"/>
              <a:t>Webcrawler</a:t>
            </a:r>
            <a:endParaRPr lang="en-US" sz="2000" dirty="0"/>
          </a:p>
          <a:p>
            <a:r>
              <a:rPr lang="en-US" sz="2000" dirty="0" err="1"/>
              <a:t>Infoseek</a:t>
            </a:r>
            <a:endParaRPr lang="en-US" sz="2000" dirty="0"/>
          </a:p>
          <a:p>
            <a:r>
              <a:rPr lang="en-US" sz="2000" dirty="0" err="1"/>
              <a:t>Altavista</a:t>
            </a:r>
            <a:endParaRPr lang="en-US" sz="2000" dirty="0"/>
          </a:p>
          <a:p>
            <a:r>
              <a:rPr lang="en-US" sz="2000" dirty="0"/>
              <a:t>Lycos</a:t>
            </a:r>
          </a:p>
          <a:p>
            <a:r>
              <a:rPr lang="en-US" sz="2000" dirty="0" err="1"/>
              <a:t>AskJeeves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 Searching the Internet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3678864" y="2452577"/>
            <a:ext cx="5160335" cy="306217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1" i="1" kern="1200">
                <a:solidFill>
                  <a:srgbClr val="CF0031"/>
                </a:solidFill>
                <a:latin typeface="Helvetica"/>
                <a:ea typeface="ヒラギノ角ゴ Pro W3" charset="0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i="1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2000" dirty="0"/>
              <a:t>How do they work?</a:t>
            </a:r>
          </a:p>
          <a:p>
            <a:r>
              <a:rPr lang="en-US" sz="1600" dirty="0"/>
              <a:t>Automated programs called Bots crawl websites and record what they find</a:t>
            </a:r>
          </a:p>
          <a:p>
            <a:r>
              <a:rPr lang="en-US" sz="1600" dirty="0"/>
              <a:t>Bots will follow links between websites to find more content</a:t>
            </a:r>
          </a:p>
          <a:p>
            <a:r>
              <a:rPr lang="en-US" sz="1600" dirty="0"/>
              <a:t>Systems review the “found” content and identify important words creating an “index”</a:t>
            </a:r>
          </a:p>
          <a:p>
            <a:r>
              <a:rPr lang="en-US" sz="1600" dirty="0"/>
              <a:t>When you search the engine looks up matches in the index and provides links to the content it knows about.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5B</a:t>
            </a:r>
          </a:p>
        </p:txBody>
      </p:sp>
    </p:spTree>
    <p:extLst>
      <p:ext uri="{BB962C8B-B14F-4D97-AF65-F5344CB8AC3E}">
        <p14:creationId xmlns:p14="http://schemas.microsoft.com/office/powerpoint/2010/main" val="93614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Early and modern search engines enable powerful search capabilities by using logic: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1600" dirty="0"/>
              <a:t>Examples: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Campfire program		- Match anything with campfire or program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Campfire +program	- Matches those with both words only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“Campfire program”	- Matches only when those words appear exactly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Campfire program </a:t>
            </a:r>
            <a:r>
              <a:rPr lang="mr-IN" sz="1600" dirty="0"/>
              <a:t>–</a:t>
            </a:r>
            <a:r>
              <a:rPr lang="en-US" sz="1600" dirty="0" err="1"/>
              <a:t>girlscouts</a:t>
            </a:r>
            <a:r>
              <a:rPr lang="en-US" sz="1600" dirty="0"/>
              <a:t>	- Matches both words </a:t>
            </a:r>
            <a:r>
              <a:rPr lang="en-US" sz="1600" dirty="0" err="1"/>
              <a:t>withOUT</a:t>
            </a:r>
            <a:r>
              <a:rPr lang="en-US" sz="1600" dirty="0"/>
              <a:t> “</a:t>
            </a:r>
            <a:r>
              <a:rPr lang="en-US" sz="1600" dirty="0" err="1"/>
              <a:t>girlscouts</a:t>
            </a:r>
            <a:r>
              <a:rPr lang="en-US" sz="1600" dirty="0"/>
              <a:t>”</a:t>
            </a:r>
          </a:p>
          <a:p>
            <a:pPr marL="457200" indent="-457200">
              <a:buFont typeface="+mj-lt"/>
              <a:buAutoNum type="arabicPeriod"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Other powerful capabilities are to search for video, image and shopping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 Searching the Internet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4563358"/>
            <a:ext cx="1271181" cy="1271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563" y="4588480"/>
            <a:ext cx="2034363" cy="1356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592" y="4631010"/>
            <a:ext cx="1271181" cy="1271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943" y="4588480"/>
            <a:ext cx="2725057" cy="9296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5B</a:t>
            </a:r>
          </a:p>
        </p:txBody>
      </p:sp>
    </p:spTree>
    <p:extLst>
      <p:ext uri="{BB962C8B-B14F-4D97-AF65-F5344CB8AC3E}">
        <p14:creationId xmlns:p14="http://schemas.microsoft.com/office/powerpoint/2010/main" val="16481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HTTPS is the secured “protocol” used to protect web browsing content on the internet.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Principles of HTTPS: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Uses encryption between the sender and receiver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Allows for the sender to “verify” the receiver before sending sensitive data</a:t>
            </a:r>
          </a:p>
          <a:p>
            <a:pPr>
              <a:buFont typeface="+mj-lt"/>
              <a:buAutoNum type="arabicPeriod"/>
            </a:pPr>
            <a:r>
              <a:rPr lang="en-US" sz="1600" dirty="0"/>
              <a:t>Supports ability to ensure data wasn’t tampered with</a:t>
            </a:r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Symmetric Cryptography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Asymmetric Cryptography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 HTTPS </a:t>
            </a:r>
            <a:r>
              <a:rPr lang="mr-IN" sz="2400" dirty="0"/>
              <a:t>–</a:t>
            </a:r>
            <a:r>
              <a:rPr lang="en-US" sz="2400" dirty="0"/>
              <a:t> Secure Browsing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0656" y="3481623"/>
            <a:ext cx="5549308" cy="12224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8619" y="4682858"/>
            <a:ext cx="4681870" cy="1186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5C</a:t>
            </a:r>
          </a:p>
        </p:txBody>
      </p:sp>
    </p:spTree>
    <p:extLst>
      <p:ext uri="{BB962C8B-B14F-4D97-AF65-F5344CB8AC3E}">
        <p14:creationId xmlns:p14="http://schemas.microsoft.com/office/powerpoint/2010/main" val="1796406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Modern internet browsing uses an extensive process to try and protect internet users through HTTPS.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CF0031"/>
                </a:solidFill>
              </a:rPr>
              <a:t>When visiting a site over HTTPS browsers will display a lock icon or say “Secure”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This means that the browser has checked the certificate of the website and has completed a secure connection using HTTPS and the websites certificate. Modern internet browsers will also warn you if there is an issue with a certificate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 HTTPS </a:t>
            </a:r>
            <a:r>
              <a:rPr lang="mr-IN" sz="2400" dirty="0"/>
              <a:t>–</a:t>
            </a:r>
            <a:r>
              <a:rPr lang="en-US" sz="2400" dirty="0"/>
              <a:t> Secure Browsing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746" y="2761145"/>
            <a:ext cx="4169292" cy="325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957" y="4351020"/>
            <a:ext cx="4167896" cy="1395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5C</a:t>
            </a:r>
          </a:p>
        </p:txBody>
      </p:sp>
    </p:spTree>
    <p:extLst>
      <p:ext uri="{BB962C8B-B14F-4D97-AF65-F5344CB8AC3E}">
        <p14:creationId xmlns:p14="http://schemas.microsoft.com/office/powerpoint/2010/main" val="16288797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Website certificates help browsers identify and validate secure websites.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 HTTPS </a:t>
            </a:r>
            <a:r>
              <a:rPr lang="mr-IN" sz="2400" dirty="0"/>
              <a:t>–</a:t>
            </a:r>
            <a:r>
              <a:rPr lang="en-US" sz="2400" dirty="0"/>
              <a:t> Secure Browsing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0007" y="1930838"/>
            <a:ext cx="4243894" cy="3390502"/>
            <a:chOff x="290007" y="1930838"/>
            <a:chExt cx="4243894" cy="339050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007" y="1930838"/>
              <a:ext cx="4243894" cy="3390502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379038" y="2156449"/>
              <a:ext cx="578410" cy="7090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362168" y="2389150"/>
              <a:ext cx="578410" cy="7090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533901" y="1867043"/>
            <a:ext cx="3994290" cy="3390502"/>
            <a:chOff x="4533901" y="1867043"/>
            <a:chExt cx="3994290" cy="33905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3901" y="1867043"/>
              <a:ext cx="3994290" cy="3390502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4606062" y="2382060"/>
              <a:ext cx="578410" cy="7090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4628933" y="3481437"/>
              <a:ext cx="578410" cy="7090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064247" y="1889479"/>
            <a:ext cx="4622089" cy="3817470"/>
            <a:chOff x="2064247" y="1889479"/>
            <a:chExt cx="4622089" cy="38174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64247" y="1889479"/>
              <a:ext cx="4622089" cy="381747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 flipV="1">
              <a:off x="2206346" y="2115506"/>
              <a:ext cx="578410" cy="7090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2206346" y="2396240"/>
              <a:ext cx="578410" cy="7090"/>
            </a:xfrm>
            <a:prstGeom prst="straightConnector1">
              <a:avLst/>
            </a:prstGeom>
            <a:ln w="85725"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5C</a:t>
            </a:r>
          </a:p>
        </p:txBody>
      </p:sp>
    </p:spTree>
    <p:extLst>
      <p:ext uri="{BB962C8B-B14F-4D97-AF65-F5344CB8AC3E}">
        <p14:creationId xmlns:p14="http://schemas.microsoft.com/office/powerpoint/2010/main" val="96724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A Copyright is a legal right created by the law of a country, that grants the creator of an original work exclusive rights to its use and distribution, usually for a limited time, with the intention of enabling the creator to receive compensation for their intellectual effort.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What they do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CF0031"/>
                </a:solidFill>
              </a:rPr>
              <a:t>Provides legal protection for the use and distribution of an original work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Why they exist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CF0031"/>
                </a:solidFill>
              </a:rPr>
              <a:t>Encourages original work to be created with the intent it is protected and can be profitable to the creator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Copyrights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06" y="4582582"/>
            <a:ext cx="685948" cy="1128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649" y="4899051"/>
            <a:ext cx="2222352" cy="495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2096" y="4451498"/>
            <a:ext cx="1200150" cy="1200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341" y="4433098"/>
            <a:ext cx="848906" cy="15435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078" y="4365551"/>
            <a:ext cx="1372043" cy="13720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7A</a:t>
            </a:r>
          </a:p>
        </p:txBody>
      </p:sp>
    </p:spTree>
    <p:extLst>
      <p:ext uri="{BB962C8B-B14F-4D97-AF65-F5344CB8AC3E}">
        <p14:creationId xmlns:p14="http://schemas.microsoft.com/office/powerpoint/2010/main" val="29947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</a:t>
            </a:r>
            <a:r>
              <a:rPr lang="mr-IN" dirty="0"/>
              <a:t>–</a:t>
            </a:r>
            <a:r>
              <a:rPr lang="en-US" dirty="0"/>
              <a:t> Binary in a Badge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824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original design for the Digital Technology merit badge contained a special ASCII encoding in Binary. However, due to constraints in the badge making process the idea was abandoned in the final design.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48099"/>
            <a:ext cx="2743200" cy="23749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57200" y="3841898"/>
            <a:ext cx="988828" cy="262269"/>
          </a:xfrm>
          <a:prstGeom prst="straightConnector1">
            <a:avLst/>
          </a:prstGeom>
          <a:ln w="8572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Content Placeholder 5"/>
          <p:cNvSpPr txBox="1">
            <a:spLocks/>
          </p:cNvSpPr>
          <p:nvPr/>
        </p:nvSpPr>
        <p:spPr bwMode="auto">
          <a:xfrm>
            <a:off x="3310270" y="3248099"/>
            <a:ext cx="5870944" cy="23749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1" i="1" kern="1200">
                <a:solidFill>
                  <a:srgbClr val="CF0031"/>
                </a:solidFill>
                <a:latin typeface="Helvetica"/>
                <a:ea typeface="ヒラギノ角ゴ Pro W3" charset="0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i="1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01000010	=	B</a:t>
            </a:r>
          </a:p>
          <a:p>
            <a:r>
              <a:rPr lang="en-US" dirty="0"/>
              <a:t>01010011	=	S</a:t>
            </a:r>
          </a:p>
          <a:p>
            <a:r>
              <a:rPr lang="en-US" dirty="0"/>
              <a:t>01000001	=	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2183219" y="3671777"/>
            <a:ext cx="276446" cy="758456"/>
          </a:xfrm>
          <a:prstGeom prst="straightConnector1">
            <a:avLst/>
          </a:prstGeom>
          <a:ln w="8572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601972" y="4947684"/>
            <a:ext cx="999461" cy="7088"/>
          </a:xfrm>
          <a:prstGeom prst="straightConnector1">
            <a:avLst/>
          </a:prstGeom>
          <a:ln w="85725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3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A Patent is a set of exclusive rights granted by a sovereign state to an inventor or assignee for a limited period of time in exchange for detailed public disclosure of an invention.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What they do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CF0031"/>
                </a:solidFill>
              </a:rPr>
              <a:t>Provides protection to the inventor of a solution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CF0031"/>
                </a:solidFill>
              </a:rPr>
              <a:t>	product or process as the owner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Why they exist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CF0031"/>
                </a:solidFill>
              </a:rPr>
              <a:t>Identifies ownership of a solution, product or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CF0031"/>
                </a:solidFill>
              </a:rPr>
              <a:t>	process while publicly recording the solution.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Patents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4633" y="4664149"/>
            <a:ext cx="1655418" cy="10711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151" y="2091849"/>
            <a:ext cx="2806649" cy="35477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7A</a:t>
            </a:r>
          </a:p>
        </p:txBody>
      </p:sp>
    </p:spTree>
    <p:extLst>
      <p:ext uri="{BB962C8B-B14F-4D97-AF65-F5344CB8AC3E}">
        <p14:creationId xmlns:p14="http://schemas.microsoft.com/office/powerpoint/2010/main" val="171919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A Trademark is a recognizable sign, design or expression which identifies products, services or a company from those of others. Trademark owners can be individuals, business organizations or any legal entity. Trademarks can be located on packaging, labels, print media or even verbal phrases.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What they do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CF0031"/>
                </a:solidFill>
              </a:rPr>
              <a:t>	Provides protection of a unique design or expression to its creator or owner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Why they exist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CF0031"/>
                </a:solidFill>
              </a:rPr>
              <a:t>	Protects the owner from misuse or impersonation and creates an identity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Trademarks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19" y="4371753"/>
            <a:ext cx="1301159" cy="1301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976" y="4379948"/>
            <a:ext cx="1329070" cy="1284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0344" y="4237087"/>
            <a:ext cx="1298058" cy="15704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459" y="4485167"/>
            <a:ext cx="1187745" cy="11877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7A</a:t>
            </a:r>
          </a:p>
        </p:txBody>
      </p:sp>
    </p:spTree>
    <p:extLst>
      <p:ext uri="{BB962C8B-B14F-4D97-AF65-F5344CB8AC3E}">
        <p14:creationId xmlns:p14="http://schemas.microsoft.com/office/powerpoint/2010/main" val="143754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A Trade Secret is an invented formula, practice, process, design, instrument, pattern, commercial method or compilation of information which is not generally known or reasonably ascertained by others, and by which a business can obtain an economic advantage over competitors or customers.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What they do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CF0031"/>
                </a:solidFill>
              </a:rPr>
              <a:t>	Legally recognizes unique solutions as the property of the developer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Why they exist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CF0031"/>
                </a:solidFill>
              </a:rPr>
              <a:t>Protects the solutions and methods of a developer from being forcibly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CF0031"/>
                </a:solidFill>
              </a:rPr>
              <a:t>	divulged while keeping products unique and safe.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Trade Secrets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92" y="4524112"/>
            <a:ext cx="1658827" cy="1248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809" y="4524112"/>
            <a:ext cx="1326707" cy="1326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15608" y="5387163"/>
            <a:ext cx="1346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merican Typewriter" charset="0"/>
                <a:ea typeface="American Typewriter" charset="0"/>
                <a:cs typeface="American Typewriter" charset="0"/>
              </a:rPr>
              <a:t>Algorithm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9735" y="4505589"/>
            <a:ext cx="1380460" cy="13804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7531" y="4524112"/>
            <a:ext cx="815597" cy="16622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8654" y="4784333"/>
            <a:ext cx="1987255" cy="728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7A</a:t>
            </a:r>
          </a:p>
        </p:txBody>
      </p:sp>
    </p:spTree>
    <p:extLst>
      <p:ext uri="{BB962C8B-B14F-4D97-AF65-F5344CB8AC3E}">
        <p14:creationId xmlns:p14="http://schemas.microsoft.com/office/powerpoint/2010/main" val="69132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Software can be protected by copyright, trademark and patent laws. The defining difference in the software world is how the software is “Licensed”.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CF0031"/>
                </a:solidFill>
              </a:rPr>
              <a:t>You can freely share software with your friend if it is Open Source licensed software.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Open source means that software is made available, including its source code, for distribution or modification.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Sharing Software with a friend?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329" y="3813544"/>
            <a:ext cx="1359459" cy="1920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7256" y="4113640"/>
            <a:ext cx="2381693" cy="16204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717" y="4214275"/>
            <a:ext cx="1998921" cy="1119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955" y="4263717"/>
            <a:ext cx="1366284" cy="102015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7B</a:t>
            </a:r>
          </a:p>
        </p:txBody>
      </p:sp>
    </p:spTree>
    <p:extLst>
      <p:ext uri="{BB962C8B-B14F-4D97-AF65-F5344CB8AC3E}">
        <p14:creationId xmlns:p14="http://schemas.microsoft.com/office/powerpoint/2010/main" val="127977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Open Source software can often be as </a:t>
            </a:r>
            <a:r>
              <a:rPr lang="en-US" sz="1600" dirty="0" err="1"/>
              <a:t>capble</a:t>
            </a:r>
            <a:r>
              <a:rPr lang="en-US" sz="1600" dirty="0"/>
              <a:t>, or more capable than proprietary software. Here are some examples of proprietary software and open source alternatives:</a:t>
            </a:r>
          </a:p>
          <a:p>
            <a:pPr marL="0" indent="0">
              <a:buNone/>
            </a:pPr>
            <a:r>
              <a:rPr lang="en-US" sz="1600" dirty="0"/>
              <a:t>		Proprietary							Open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Open Source vs. Proprietary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600353" y="2374605"/>
            <a:ext cx="42531" cy="35725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334" y="2497913"/>
            <a:ext cx="1927299" cy="6557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3857" y="2591039"/>
            <a:ext cx="975389" cy="512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3005" y="2497913"/>
            <a:ext cx="1190994" cy="8920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1865" y="2692951"/>
            <a:ext cx="1187746" cy="4607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7255" y="2591039"/>
            <a:ext cx="582438" cy="686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6797" y="3290322"/>
            <a:ext cx="1913860" cy="6290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093" y="3311541"/>
            <a:ext cx="1612973" cy="6810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144" y="3427662"/>
            <a:ext cx="2154865" cy="4744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545" y="4233969"/>
            <a:ext cx="2150167" cy="6382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999" y="4233969"/>
            <a:ext cx="1798802" cy="8471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755" y="4936530"/>
            <a:ext cx="859022" cy="10106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328" y="5047597"/>
            <a:ext cx="971009" cy="6641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337" y="5163717"/>
            <a:ext cx="2078616" cy="42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886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373561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Investors in a company named IJR applied for a trademark for a new restaurant. The trademark was for “</a:t>
            </a:r>
            <a:r>
              <a:rPr lang="en-US" sz="1600" dirty="0" err="1"/>
              <a:t>Krusty</a:t>
            </a:r>
            <a:r>
              <a:rPr lang="en-US" sz="1600" dirty="0"/>
              <a:t> </a:t>
            </a:r>
            <a:r>
              <a:rPr lang="en-US" sz="1600" dirty="0" err="1"/>
              <a:t>Krab</a:t>
            </a:r>
            <a:r>
              <a:rPr lang="en-US" sz="1600" dirty="0"/>
              <a:t>”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Viacom, owner of the SpongeBob brand, argued that while it did not have a trademark on “</a:t>
            </a:r>
            <a:r>
              <a:rPr lang="en-US" sz="1600" dirty="0" err="1"/>
              <a:t>Krusty</a:t>
            </a:r>
            <a:r>
              <a:rPr lang="en-US" sz="1600" dirty="0"/>
              <a:t> </a:t>
            </a:r>
            <a:r>
              <a:rPr lang="en-US" sz="1600" dirty="0" err="1"/>
              <a:t>Krab</a:t>
            </a:r>
            <a:r>
              <a:rPr lang="en-US" sz="1600" dirty="0"/>
              <a:t>” it was too distinctively tied to its intellectual property to be trademarked by IJR.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Trademark and Intellectual Property in the News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53" y="2183218"/>
            <a:ext cx="3767338" cy="2542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20706" y="2152205"/>
            <a:ext cx="2132730" cy="26049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7C</a:t>
            </a:r>
          </a:p>
        </p:txBody>
      </p:sp>
    </p:spTree>
    <p:extLst>
      <p:ext uri="{BB962C8B-B14F-4D97-AF65-F5344CB8AC3E}">
        <p14:creationId xmlns:p14="http://schemas.microsoft.com/office/powerpoint/2010/main" val="145582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Electronic devices are a complex mixture of many different materials. A single smartphone contains between 500 and 1,000 components. Many of these contain toxic heavy metals as well as hazardous chemicals and materials which do not decay.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CF0031"/>
                </a:solidFill>
              </a:rPr>
              <a:t>Proper disposal of electronics protects the environment, humans and wildlife from exposure to dangerous and toxic materials that are in digital technology devices.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Proper Disposal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31" y="3495158"/>
            <a:ext cx="3644900" cy="223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700" y="3428576"/>
            <a:ext cx="2096091" cy="23017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8A</a:t>
            </a:r>
          </a:p>
        </p:txBody>
      </p:sp>
    </p:spTree>
    <p:extLst>
      <p:ext uri="{BB962C8B-B14F-4D97-AF65-F5344CB8AC3E}">
        <p14:creationId xmlns:p14="http://schemas.microsoft.com/office/powerpoint/2010/main" val="73330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Some dangerous chemicals used in electronic devices include:</a:t>
            </a:r>
          </a:p>
          <a:p>
            <a:r>
              <a:rPr lang="en-US" sz="1600" dirty="0">
                <a:solidFill>
                  <a:srgbClr val="CF0031"/>
                </a:solidFill>
              </a:rPr>
              <a:t>Brominated Flame Retardants </a:t>
            </a:r>
            <a:r>
              <a:rPr lang="mr-IN" sz="1600" dirty="0">
                <a:solidFill>
                  <a:srgbClr val="CF0031"/>
                </a:solidFill>
              </a:rPr>
              <a:t>–</a:t>
            </a:r>
            <a:r>
              <a:rPr lang="en-US" sz="1600" dirty="0">
                <a:solidFill>
                  <a:srgbClr val="CF0031"/>
                </a:solidFill>
              </a:rPr>
              <a:t> </a:t>
            </a:r>
            <a:r>
              <a:rPr lang="en-US" sz="1600" dirty="0"/>
              <a:t>used in circuit boards and casings. Long term exposure can lead to impaired learning and memory functions. It can also interfere with thyroid and estrogen hormone systems</a:t>
            </a:r>
          </a:p>
          <a:p>
            <a:endParaRPr lang="en-US" sz="1600" dirty="0">
              <a:solidFill>
                <a:srgbClr val="CF0031"/>
              </a:solidFill>
            </a:endParaRPr>
          </a:p>
          <a:p>
            <a:r>
              <a:rPr lang="en-US" sz="1600" dirty="0">
                <a:solidFill>
                  <a:srgbClr val="CF0031"/>
                </a:solidFill>
              </a:rPr>
              <a:t>Lead </a:t>
            </a:r>
            <a:r>
              <a:rPr lang="mr-IN" sz="1600" dirty="0"/>
              <a:t>–</a:t>
            </a:r>
            <a:r>
              <a:rPr lang="en-US" sz="1600" dirty="0"/>
              <a:t> Used in cathode ray tubes (CTR) in monitors. Exposure can cause intellectual impairment, and damage nervous, blood and reproductive systems.</a:t>
            </a:r>
          </a:p>
          <a:p>
            <a:endParaRPr lang="en-US" sz="1600" dirty="0">
              <a:solidFill>
                <a:srgbClr val="CF0031"/>
              </a:solidFill>
            </a:endParaRPr>
          </a:p>
          <a:p>
            <a:r>
              <a:rPr lang="en-US" sz="1600" dirty="0">
                <a:solidFill>
                  <a:srgbClr val="CF0031"/>
                </a:solidFill>
              </a:rPr>
              <a:t>Mercury </a:t>
            </a:r>
            <a:r>
              <a:rPr lang="mr-IN" sz="1600" dirty="0"/>
              <a:t>–</a:t>
            </a:r>
            <a:r>
              <a:rPr lang="en-US" sz="1600" dirty="0"/>
              <a:t> Used in lighting for flat screen displays. Can damage the brain and nervous system especially during early development</a:t>
            </a:r>
          </a:p>
          <a:p>
            <a:endParaRPr lang="en-US" sz="1600" dirty="0">
              <a:solidFill>
                <a:srgbClr val="CF0031"/>
              </a:solidFill>
            </a:endParaRPr>
          </a:p>
          <a:p>
            <a:r>
              <a:rPr lang="en-US" sz="1600" dirty="0">
                <a:solidFill>
                  <a:srgbClr val="CF0031"/>
                </a:solidFill>
              </a:rPr>
              <a:t>Hexavalent Chromium compounds </a:t>
            </a:r>
            <a:r>
              <a:rPr lang="mr-IN" sz="1600" dirty="0"/>
              <a:t>–</a:t>
            </a:r>
            <a:r>
              <a:rPr lang="en-US" sz="1600" dirty="0"/>
              <a:t> Used in metal housing production. Highly toxic and carcinogenic to humans and animals.</a:t>
            </a:r>
          </a:p>
          <a:p>
            <a:endParaRPr lang="en-US" sz="1600" dirty="0">
              <a:solidFill>
                <a:srgbClr val="CF0031"/>
              </a:solidFill>
            </a:endParaRPr>
          </a:p>
          <a:p>
            <a:r>
              <a:rPr lang="en-US" sz="1600" dirty="0">
                <a:solidFill>
                  <a:srgbClr val="CF0031"/>
                </a:solidFill>
              </a:rPr>
              <a:t>Polyvinyl Chloride (PVC) </a:t>
            </a:r>
            <a:r>
              <a:rPr lang="mr-IN" sz="1600" dirty="0"/>
              <a:t>–</a:t>
            </a:r>
            <a:r>
              <a:rPr lang="en-US" sz="1600" dirty="0"/>
              <a:t> Used in wire and cable insulation. Releases highly persistent and toxic fumes when burned.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Proper Disposal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8A</a:t>
            </a:r>
          </a:p>
        </p:txBody>
      </p:sp>
    </p:spTree>
    <p:extLst>
      <p:ext uri="{BB962C8B-B14F-4D97-AF65-F5344CB8AC3E}">
        <p14:creationId xmlns:p14="http://schemas.microsoft.com/office/powerpoint/2010/main" val="160283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Some local business support recycling of digital technology devices and batteries: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Turtle Wings is an R2 certified recycler of electronics:</a:t>
            </a:r>
          </a:p>
          <a:p>
            <a:pPr marL="0" indent="0">
              <a:buNone/>
            </a:pPr>
            <a:r>
              <a:rPr lang="en-US" sz="1600" dirty="0"/>
              <a:t>To earn an R2 certification you must follow these steps: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solidFill>
                  <a:srgbClr val="CF0031"/>
                </a:solidFill>
              </a:rPr>
              <a:t>Able to determine if technology can be reused or recycled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solidFill>
                  <a:srgbClr val="CF0031"/>
                </a:solidFill>
              </a:rPr>
              <a:t>Able to test equipment prior to reuse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solidFill>
                  <a:srgbClr val="CF0031"/>
                </a:solidFill>
              </a:rPr>
              <a:t>Able to repair equipment for reuse or resale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solidFill>
                  <a:srgbClr val="CF0031"/>
                </a:solidFill>
              </a:rPr>
              <a:t>Able to separated non-reusable items into components</a:t>
            </a:r>
          </a:p>
          <a:p>
            <a:pPr lvl="1">
              <a:buFont typeface="+mj-lt"/>
              <a:buAutoNum type="arabicPeriod"/>
            </a:pPr>
            <a:r>
              <a:rPr lang="en-US" sz="1000" dirty="0"/>
              <a:t>Steel, copper, aluminum, glass, plastic</a:t>
            </a:r>
          </a:p>
          <a:p>
            <a:pPr lvl="1">
              <a:buFont typeface="+mj-lt"/>
              <a:buAutoNum type="arabicPeriod"/>
            </a:pPr>
            <a:r>
              <a:rPr lang="en-US" sz="1000" dirty="0"/>
              <a:t>Circuit boards, memory chips, power supplies</a:t>
            </a:r>
          </a:p>
          <a:p>
            <a:pPr>
              <a:buFont typeface="+mj-lt"/>
              <a:buAutoNum type="arabicPeriod"/>
            </a:pPr>
            <a:r>
              <a:rPr lang="en-US" sz="1400" dirty="0">
                <a:solidFill>
                  <a:srgbClr val="CF0031"/>
                </a:solidFill>
              </a:rPr>
              <a:t>Able to reprocess components for remanufacturing</a:t>
            </a:r>
          </a:p>
          <a:p>
            <a:pPr lvl="1">
              <a:buFont typeface="+mj-lt"/>
              <a:buAutoNum type="arabicPeriod"/>
            </a:pPr>
            <a:r>
              <a:rPr lang="en-US" sz="1000" dirty="0"/>
              <a:t>Reprocess components internally</a:t>
            </a:r>
          </a:p>
          <a:p>
            <a:pPr lvl="1">
              <a:buFont typeface="+mj-lt"/>
              <a:buAutoNum type="arabicPeriod"/>
            </a:pPr>
            <a:r>
              <a:rPr lang="en-US" sz="1000" dirty="0"/>
              <a:t>Transfer components to </a:t>
            </a:r>
            <a:r>
              <a:rPr lang="en-US" sz="1000" dirty="0" err="1"/>
              <a:t>reprocessors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pPr algn="ctr"/>
            <a:r>
              <a:rPr lang="en-US" dirty="0"/>
              <a:t>Digital Technology</a:t>
            </a:r>
            <a:br>
              <a:rPr lang="en-US" dirty="0"/>
            </a:br>
            <a:r>
              <a:rPr lang="en-US" sz="2400" dirty="0"/>
              <a:t>Local Disposal Options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1812999"/>
            <a:ext cx="1653215" cy="5153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545" y="1791090"/>
            <a:ext cx="1140785" cy="537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2479" y="1777400"/>
            <a:ext cx="698207" cy="7010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861" y="1777400"/>
            <a:ext cx="1141228" cy="769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792" y="1708745"/>
            <a:ext cx="1807537" cy="361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264" y="1839867"/>
            <a:ext cx="1298353" cy="7065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0617" y="2070669"/>
            <a:ext cx="2235198" cy="3635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631" y="2908337"/>
            <a:ext cx="2963212" cy="21885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8B</a:t>
            </a:r>
          </a:p>
        </p:txBody>
      </p:sp>
    </p:spTree>
    <p:extLst>
      <p:ext uri="{BB962C8B-B14F-4D97-AF65-F5344CB8AC3E}">
        <p14:creationId xmlns:p14="http://schemas.microsoft.com/office/powerpoint/2010/main" val="42201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8977" y="274638"/>
            <a:ext cx="8291623" cy="1143000"/>
          </a:xfrm>
        </p:spPr>
        <p:txBody>
          <a:bodyPr/>
          <a:lstStyle/>
          <a:p>
            <a:r>
              <a:rPr lang="en-US" dirty="0"/>
              <a:t>Homework to complete the Merit Badge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417639"/>
            <a:ext cx="8229600" cy="4416900"/>
          </a:xfrm>
        </p:spPr>
        <p:txBody>
          <a:bodyPr/>
          <a:lstStyle/>
          <a:p>
            <a:pPr marL="0" indent="0">
              <a:buNone/>
            </a:pPr>
            <a:r>
              <a:rPr lang="en-US" sz="1600" i="1" dirty="0">
                <a:solidFill>
                  <a:srgbClr val="CF0031"/>
                </a:solidFill>
              </a:rPr>
              <a:t>Should already be completed:</a:t>
            </a:r>
          </a:p>
          <a:p>
            <a:r>
              <a:rPr lang="en-US" sz="1600" dirty="0"/>
              <a:t>4b </a:t>
            </a:r>
            <a:r>
              <a:rPr lang="mr-IN" sz="1600" dirty="0"/>
              <a:t>–</a:t>
            </a:r>
            <a:r>
              <a:rPr lang="en-US" sz="1600" dirty="0"/>
              <a:t> Name four apps or programs you or your family use. Describe how you each helps you or your family.</a:t>
            </a:r>
          </a:p>
          <a:p>
            <a:r>
              <a:rPr lang="en-US" sz="1600" dirty="0"/>
              <a:t>5b </a:t>
            </a:r>
            <a:r>
              <a:rPr lang="mr-IN" sz="1600" dirty="0"/>
              <a:t>–</a:t>
            </a:r>
            <a:r>
              <a:rPr lang="en-US" sz="1600" dirty="0"/>
              <a:t> Print ideas on how to conduct a Troop Court of Honor or Campfire Program from 3 different websites. Explain how you searched for them on the internet</a:t>
            </a:r>
          </a:p>
          <a:p>
            <a:pPr marL="0" indent="0">
              <a:buNone/>
            </a:pPr>
            <a:r>
              <a:rPr lang="en-US" sz="1600" i="1" dirty="0">
                <a:solidFill>
                  <a:srgbClr val="CF0031"/>
                </a:solidFill>
              </a:rPr>
              <a:t>Complete these over the next 2-3 weeks and bring in to Troop Meetings to confirm</a:t>
            </a:r>
          </a:p>
          <a:p>
            <a:r>
              <a:rPr lang="en-US" sz="1600" dirty="0"/>
              <a:t>6</a:t>
            </a:r>
          </a:p>
          <a:p>
            <a:pPr lvl="1"/>
            <a:r>
              <a:rPr lang="en-US" sz="1200" dirty="0"/>
              <a:t>Do 3 of 6a </a:t>
            </a:r>
            <a:r>
              <a:rPr lang="mr-IN" sz="1200" dirty="0"/>
              <a:t>–</a:t>
            </a:r>
            <a:r>
              <a:rPr lang="en-US" sz="1200" dirty="0"/>
              <a:t> 6h: Recommend </a:t>
            </a:r>
            <a:r>
              <a:rPr lang="en-US" sz="1200" dirty="0" err="1"/>
              <a:t>b,c,e</a:t>
            </a:r>
            <a:r>
              <a:rPr lang="en-US" sz="1200" dirty="0"/>
              <a:t> or f. Bring on a CD or DVD</a:t>
            </a:r>
          </a:p>
          <a:p>
            <a:r>
              <a:rPr lang="en-US" sz="1600" dirty="0"/>
              <a:t>9a or 9b</a:t>
            </a:r>
          </a:p>
          <a:p>
            <a:pPr lvl="1"/>
            <a:r>
              <a:rPr lang="en-US" sz="1200" dirty="0"/>
              <a:t>9a. Research 3 careers in Digital Technology, choose one and find out education, training and experience requirements. Explain why it interests you</a:t>
            </a:r>
          </a:p>
          <a:p>
            <a:pPr lvl="1"/>
            <a:r>
              <a:rPr lang="en-US" sz="1200" dirty="0"/>
              <a:t>9b. Visit a business or facility that uses digital technology. Describe four ways digital technology is in use. Share what you learned.</a:t>
            </a:r>
          </a:p>
        </p:txBody>
      </p:sp>
    </p:spTree>
    <p:extLst>
      <p:ext uri="{BB962C8B-B14F-4D97-AF65-F5344CB8AC3E}">
        <p14:creationId xmlns:p14="http://schemas.microsoft.com/office/powerpoint/2010/main" val="221395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over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Grandparents Time (~1940s-1970s)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84401" y="2088775"/>
            <a:ext cx="4619774" cy="3745763"/>
            <a:chOff x="2184401" y="2088775"/>
            <a:chExt cx="4619774" cy="37457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84401" y="2088775"/>
              <a:ext cx="4619774" cy="374576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21859" y="4688541"/>
              <a:ext cx="4240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Colossus Mark 1 - 1944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02981" y="2088774"/>
            <a:ext cx="5001194" cy="3750896"/>
            <a:chOff x="1863950" y="2088774"/>
            <a:chExt cx="5001194" cy="37508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3950" y="2088774"/>
              <a:ext cx="5001194" cy="375089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078831" y="4688541"/>
              <a:ext cx="4483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1945: ENIAC Unveiled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414463" y="2088773"/>
            <a:ext cx="5821231" cy="3750399"/>
            <a:chOff x="1414463" y="2088773"/>
            <a:chExt cx="5821231" cy="375039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4463" y="2088773"/>
              <a:ext cx="5821231" cy="37503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614024" y="5076873"/>
              <a:ext cx="54221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1959: IBM Stretch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15270" y="2084142"/>
            <a:ext cx="5019614" cy="3750396"/>
            <a:chOff x="1815270" y="2084142"/>
            <a:chExt cx="5019614" cy="375039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15270" y="2084142"/>
              <a:ext cx="5019614" cy="375039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589667" y="5357148"/>
              <a:ext cx="3243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1970s: IBM Mainframes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2A</a:t>
            </a:r>
          </a:p>
        </p:txBody>
      </p:sp>
    </p:spTree>
    <p:extLst>
      <p:ext uri="{BB962C8B-B14F-4D97-AF65-F5344CB8AC3E}">
        <p14:creationId xmlns:p14="http://schemas.microsoft.com/office/powerpoint/2010/main" val="150752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over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Parents Time (~1980s-2000)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271713" y="2131150"/>
            <a:ext cx="4464843" cy="3710295"/>
            <a:chOff x="2271713" y="2131150"/>
            <a:chExt cx="4464843" cy="37102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6475" y="2131150"/>
              <a:ext cx="4460081" cy="322824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271713" y="5472113"/>
              <a:ext cx="43791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1981: IBM 5150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931" y="2124244"/>
            <a:ext cx="4688681" cy="3125787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50356" y="5359399"/>
            <a:ext cx="343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1982: Philips CD100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373281" y="2067386"/>
            <a:ext cx="6175979" cy="3774059"/>
            <a:chOff x="1373281" y="2067386"/>
            <a:chExt cx="6175979" cy="377405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3281" y="2067386"/>
              <a:ext cx="6175979" cy="335577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271713" y="5472113"/>
              <a:ext cx="4707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1985</a:t>
              </a:r>
              <a:r>
                <a:rPr lang="en-US" b="1"/>
                <a:t>: Nintendo Entertainment System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79798" y="2071840"/>
            <a:ext cx="4471033" cy="3830022"/>
            <a:chOff x="2179798" y="2071840"/>
            <a:chExt cx="4471033" cy="383002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79798" y="2071840"/>
              <a:ext cx="4471033" cy="335477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207419" y="5532530"/>
              <a:ext cx="4443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1990: First HDTV Broadcast</a:t>
              </a: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0664" y="2150307"/>
            <a:ext cx="5829300" cy="31242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557338" y="5359399"/>
            <a:ext cx="5772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1991 </a:t>
            </a:r>
            <a:r>
              <a:rPr lang="mr-IN" b="1" dirty="0"/>
              <a:t>–</a:t>
            </a:r>
            <a:r>
              <a:rPr lang="en-US" b="1" dirty="0"/>
              <a:t> 2000: The Rise of the “Internet”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2A</a:t>
            </a:r>
          </a:p>
        </p:txBody>
      </p:sp>
    </p:spTree>
    <p:extLst>
      <p:ext uri="{BB962C8B-B14F-4D97-AF65-F5344CB8AC3E}">
        <p14:creationId xmlns:p14="http://schemas.microsoft.com/office/powerpoint/2010/main" val="47073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545" y="2454532"/>
            <a:ext cx="3386469" cy="25398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over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Time (~2000s-Present)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38" y="2126511"/>
            <a:ext cx="2923953" cy="2923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3498" y="2126511"/>
            <a:ext cx="1549722" cy="3108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541" y="2126511"/>
            <a:ext cx="1430938" cy="30895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0865" y="5216037"/>
            <a:ext cx="7875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Cellphone to Smartphone Revolution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093" y="2085200"/>
            <a:ext cx="2129996" cy="212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089" y="2085200"/>
            <a:ext cx="2039777" cy="2076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749" y="2014001"/>
            <a:ext cx="2201195" cy="22011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173" y="2345474"/>
            <a:ext cx="2220535" cy="1538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65005" y="5050464"/>
            <a:ext cx="564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Growth of Digital Storage Availability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2A</a:t>
            </a:r>
          </a:p>
        </p:txBody>
      </p:sp>
    </p:spTree>
    <p:extLst>
      <p:ext uri="{BB962C8B-B14F-4D97-AF65-F5344CB8AC3E}">
        <p14:creationId xmlns:p14="http://schemas.microsoft.com/office/powerpoint/2010/main" val="17779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over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Time (~2000s-Present)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283" y="2727583"/>
            <a:ext cx="3922409" cy="1979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93" y="3954459"/>
            <a:ext cx="2277312" cy="13989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49" y="2354187"/>
            <a:ext cx="2194956" cy="1363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902" y="2255596"/>
            <a:ext cx="1705989" cy="3807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728" y="2267263"/>
            <a:ext cx="1660671" cy="369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0224" y="2727583"/>
            <a:ext cx="1342951" cy="13251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406" y="4247337"/>
            <a:ext cx="1899425" cy="6962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0865" y="4672618"/>
            <a:ext cx="986510" cy="98651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718" y="4672618"/>
            <a:ext cx="2317704" cy="12186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2A</a:t>
            </a:r>
          </a:p>
        </p:txBody>
      </p:sp>
    </p:spTree>
    <p:extLst>
      <p:ext uri="{BB962C8B-B14F-4D97-AF65-F5344CB8AC3E}">
        <p14:creationId xmlns:p14="http://schemas.microsoft.com/office/powerpoint/2010/main" val="139948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over time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Future????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398" y="3771013"/>
            <a:ext cx="2912802" cy="1942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443" y="1417638"/>
            <a:ext cx="4232348" cy="2116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831" y="3668551"/>
            <a:ext cx="2884969" cy="2165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91" y="2475725"/>
            <a:ext cx="2269871" cy="237272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2B</a:t>
            </a:r>
          </a:p>
        </p:txBody>
      </p:sp>
    </p:spTree>
    <p:extLst>
      <p:ext uri="{BB962C8B-B14F-4D97-AF65-F5344CB8AC3E}">
        <p14:creationId xmlns:p14="http://schemas.microsoft.com/office/powerpoint/2010/main" val="1107876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E8BA9-FFA9-E84C-8C7B-E12E443011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8153400" cy="1143000"/>
          </a:xfrm>
        </p:spPr>
        <p:txBody>
          <a:bodyPr/>
          <a:lstStyle/>
          <a:p>
            <a:r>
              <a:rPr lang="en-US" dirty="0"/>
              <a:t>Digital Technology </a:t>
            </a:r>
            <a:r>
              <a:rPr lang="mr-IN" dirty="0"/>
              <a:t>–</a:t>
            </a:r>
            <a:r>
              <a:rPr lang="en-US" dirty="0"/>
              <a:t> Digital Files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2160182"/>
            <a:ext cx="5050116" cy="4234338"/>
          </a:xfrm>
        </p:spPr>
        <p:txBody>
          <a:bodyPr/>
          <a:lstStyle/>
          <a:p>
            <a:r>
              <a:rPr lang="en-US" sz="1800" dirty="0">
                <a:solidFill>
                  <a:srgbClr val="CF0031"/>
                </a:solidFill>
              </a:rPr>
              <a:t>Text is digitized as ASCII</a:t>
            </a:r>
          </a:p>
          <a:p>
            <a:pPr lvl="1"/>
            <a:r>
              <a:rPr lang="en-US" sz="1800" dirty="0"/>
              <a:t>Digital Formats: txt, doc, </a:t>
            </a:r>
            <a:r>
              <a:rPr lang="en-US" sz="1800" dirty="0" err="1"/>
              <a:t>ods</a:t>
            </a:r>
            <a:r>
              <a:rPr lang="en-US" sz="1800" dirty="0"/>
              <a:t>, pdf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1800" dirty="0">
                <a:solidFill>
                  <a:srgbClr val="CF0031"/>
                </a:solidFill>
              </a:rPr>
              <a:t>Sound is digitized as waves forms</a:t>
            </a:r>
          </a:p>
          <a:p>
            <a:pPr lvl="1"/>
            <a:r>
              <a:rPr lang="en-US" sz="1800" dirty="0"/>
              <a:t>Digital Formats: mp3, </a:t>
            </a:r>
            <a:r>
              <a:rPr lang="en-US" sz="1800" dirty="0" err="1"/>
              <a:t>wma</a:t>
            </a:r>
            <a:r>
              <a:rPr lang="en-US" sz="1800" dirty="0"/>
              <a:t>, </a:t>
            </a:r>
            <a:r>
              <a:rPr lang="en-US" sz="1800" dirty="0" err="1"/>
              <a:t>aiff</a:t>
            </a:r>
            <a:r>
              <a:rPr lang="en-US" sz="1800" dirty="0"/>
              <a:t>, wav</a:t>
            </a:r>
          </a:p>
          <a:p>
            <a:pPr marL="457200" lvl="1" indent="0">
              <a:buNone/>
            </a:pPr>
            <a:endParaRPr lang="en-US" sz="1000" dirty="0"/>
          </a:p>
          <a:p>
            <a:r>
              <a:rPr lang="en-US" sz="1800" dirty="0">
                <a:solidFill>
                  <a:srgbClr val="CF0031"/>
                </a:solidFill>
              </a:rPr>
              <a:t>Pictures are digitized as pixel patterns</a:t>
            </a:r>
          </a:p>
          <a:p>
            <a:pPr lvl="1"/>
            <a:r>
              <a:rPr lang="en-US" sz="1800" dirty="0"/>
              <a:t>Digital Formats: jpg, gif, </a:t>
            </a:r>
            <a:r>
              <a:rPr lang="en-US" sz="1800" dirty="0" err="1"/>
              <a:t>png</a:t>
            </a:r>
            <a:r>
              <a:rPr lang="en-US" sz="1800" dirty="0"/>
              <a:t>, tiff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sz="1800" dirty="0">
                <a:solidFill>
                  <a:srgbClr val="CF0031"/>
                </a:solidFill>
              </a:rPr>
              <a:t>Videos are digitized as frames and rates</a:t>
            </a:r>
          </a:p>
          <a:p>
            <a:pPr lvl="1"/>
            <a:r>
              <a:rPr lang="en-US" sz="1800" dirty="0"/>
              <a:t>Digital Formats: </a:t>
            </a:r>
            <a:r>
              <a:rPr lang="en-US" sz="1800" dirty="0" err="1"/>
              <a:t>avi</a:t>
            </a:r>
            <a:r>
              <a:rPr lang="en-US" sz="1800" dirty="0"/>
              <a:t>, mpeg, </a:t>
            </a:r>
            <a:r>
              <a:rPr lang="en-US" sz="1800" dirty="0" err="1"/>
              <a:t>flv</a:t>
            </a:r>
            <a:r>
              <a:rPr lang="en-US" sz="1800" dirty="0"/>
              <a:t>, </a:t>
            </a:r>
            <a:r>
              <a:rPr lang="en-US" sz="1800" dirty="0" err="1"/>
              <a:t>mov</a:t>
            </a:r>
            <a:endParaRPr lang="en-US" sz="18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5486400" y="2160182"/>
            <a:ext cx="2885603" cy="730103"/>
            <a:chOff x="5486399" y="1600201"/>
            <a:chExt cx="2885603" cy="7301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399" y="1600201"/>
              <a:ext cx="727001" cy="72700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3400" y="1600201"/>
              <a:ext cx="717351" cy="72700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7649" y="1600201"/>
              <a:ext cx="730103" cy="73010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2826" y="1600202"/>
              <a:ext cx="709176" cy="70917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486400" y="3008339"/>
            <a:ext cx="2999571" cy="798770"/>
            <a:chOff x="5486399" y="2426975"/>
            <a:chExt cx="2999571" cy="79877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399" y="2447703"/>
              <a:ext cx="727001" cy="72700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3400" y="2447703"/>
              <a:ext cx="714249" cy="71424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7649" y="2426975"/>
              <a:ext cx="798770" cy="79877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8241" y="2426975"/>
              <a:ext cx="747729" cy="74772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5486400" y="3867905"/>
            <a:ext cx="3135808" cy="826774"/>
            <a:chOff x="5486400" y="3225745"/>
            <a:chExt cx="3135808" cy="82677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6400" y="3278280"/>
              <a:ext cx="747916" cy="74791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3400" y="3278280"/>
              <a:ext cx="747916" cy="74791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61316" y="3225745"/>
              <a:ext cx="826774" cy="82677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21757" y="3225745"/>
              <a:ext cx="800451" cy="800451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5532567" y="4776859"/>
            <a:ext cx="2839436" cy="752008"/>
            <a:chOff x="5532566" y="4077237"/>
            <a:chExt cx="2839436" cy="7520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2566" y="4077237"/>
              <a:ext cx="701750" cy="7017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9566" y="4077237"/>
              <a:ext cx="701750" cy="7017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6566" y="4077237"/>
              <a:ext cx="739853" cy="73985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88090" y="4077237"/>
              <a:ext cx="583912" cy="752008"/>
            </a:xfrm>
            <a:prstGeom prst="rect">
              <a:avLst/>
            </a:prstGeom>
          </p:spPr>
        </p:pic>
      </p:grpSp>
      <p:sp>
        <p:nvSpPr>
          <p:cNvPr id="29" name="TextBox 28"/>
          <p:cNvSpPr txBox="1"/>
          <p:nvPr/>
        </p:nvSpPr>
        <p:spPr>
          <a:xfrm>
            <a:off x="8120543" y="184298"/>
            <a:ext cx="772632" cy="581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F0031"/>
                </a:solidFill>
              </a:rPr>
              <a:t>3A</a:t>
            </a:r>
          </a:p>
        </p:txBody>
      </p:sp>
      <p:sp>
        <p:nvSpPr>
          <p:cNvPr id="30" name="Content Placeholder 5"/>
          <p:cNvSpPr txBox="1">
            <a:spLocks/>
          </p:cNvSpPr>
          <p:nvPr/>
        </p:nvSpPr>
        <p:spPr bwMode="auto">
          <a:xfrm>
            <a:off x="457200" y="1257650"/>
            <a:ext cx="8229600" cy="84999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1" i="1" kern="1200">
                <a:solidFill>
                  <a:srgbClr val="CF0031"/>
                </a:solidFill>
                <a:latin typeface="Helvetica"/>
                <a:ea typeface="ヒラギノ角ゴ Pro W3" charset="0"/>
                <a:cs typeface="ヒラギノ角ゴ Pro W3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i="1" kern="1200">
                <a:solidFill>
                  <a:srgbClr val="005AA3"/>
                </a:solidFill>
                <a:latin typeface="Helvetica"/>
                <a:ea typeface="ヒラギノ角ゴ Pro W3" charset="0"/>
                <a:cs typeface="ヒラギノ角ゴ Pro W3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For digital storage, different types of data are digitized into different formats. </a:t>
            </a:r>
          </a:p>
        </p:txBody>
      </p:sp>
    </p:spTree>
    <p:extLst>
      <p:ext uri="{BB962C8B-B14F-4D97-AF65-F5344CB8AC3E}">
        <p14:creationId xmlns:p14="http://schemas.microsoft.com/office/powerpoint/2010/main" val="212211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7185</TotalTime>
  <Words>1952</Words>
  <Application>Microsoft Macintosh PowerPoint</Application>
  <PresentationFormat>On-screen Show (4:3)</PresentationFormat>
  <Paragraphs>424</Paragraphs>
  <Slides>39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ヒラギノ角ゴ Pro W3</vt:lpstr>
      <vt:lpstr>American Typewriter</vt:lpstr>
      <vt:lpstr>Arial</vt:lpstr>
      <vt:lpstr>Calibri</vt:lpstr>
      <vt:lpstr>Helvetica</vt:lpstr>
      <vt:lpstr>Lucida Grande</vt:lpstr>
      <vt:lpstr>Office Theme</vt:lpstr>
      <vt:lpstr>Digital Technology Merit Badge Troop 964 – 1/19/18</vt:lpstr>
      <vt:lpstr>Digital Technology – Binary at its core</vt:lpstr>
      <vt:lpstr>Digital Technology – Binary in a Badge</vt:lpstr>
      <vt:lpstr>Digital Technology over time</vt:lpstr>
      <vt:lpstr>Digital Technology over time</vt:lpstr>
      <vt:lpstr>Digital Technology over time</vt:lpstr>
      <vt:lpstr>Digital Technology over time</vt:lpstr>
      <vt:lpstr>Digital Technology over time</vt:lpstr>
      <vt:lpstr>Digital Technology – Digital Files</vt:lpstr>
      <vt:lpstr>Digital Technology – Lossy vs Lossless</vt:lpstr>
      <vt:lpstr>Digital Technology – Programming</vt:lpstr>
      <vt:lpstr>Digital Technology Computers, Gaming Consoles &amp; Mobile Devices</vt:lpstr>
      <vt:lpstr>Digital Technology – Computer Networks</vt:lpstr>
      <vt:lpstr>Digital Technology – Computer Networks</vt:lpstr>
      <vt:lpstr>Digital Technology Software, Programs and Apps</vt:lpstr>
      <vt:lpstr>Digital Technology Software, Programs and Apps</vt:lpstr>
      <vt:lpstr>Digital Technology Software, Programs and Apps</vt:lpstr>
      <vt:lpstr>Digital Technology – Malware </vt:lpstr>
      <vt:lpstr>Digital Technology  Protecting Against Malware </vt:lpstr>
      <vt:lpstr>Digital Technology  What is “the Internet”?</vt:lpstr>
      <vt:lpstr>Digital Technology  Connecting to the Internet</vt:lpstr>
      <vt:lpstr>Digital Technology  Connecting to the Internet</vt:lpstr>
      <vt:lpstr>Digital Technology  The Internet Fiber Backbone</vt:lpstr>
      <vt:lpstr>Digital Technology  Searching the Internet</vt:lpstr>
      <vt:lpstr>Digital Technology  Searching the Internet</vt:lpstr>
      <vt:lpstr>Digital Technology  HTTPS – Secure Browsing</vt:lpstr>
      <vt:lpstr>Digital Technology  HTTPS – Secure Browsing</vt:lpstr>
      <vt:lpstr>Digital Technology  HTTPS – Secure Browsing</vt:lpstr>
      <vt:lpstr>Digital Technology Copyrights</vt:lpstr>
      <vt:lpstr>Digital Technology Patents</vt:lpstr>
      <vt:lpstr>Digital Technology Trademarks</vt:lpstr>
      <vt:lpstr>Digital Technology Trade Secrets</vt:lpstr>
      <vt:lpstr>Digital Technology Sharing Software with a friend?</vt:lpstr>
      <vt:lpstr>Digital Technology Open Source vs. Proprietary</vt:lpstr>
      <vt:lpstr>Digital Technology Trademark and Intellectual Property in the News</vt:lpstr>
      <vt:lpstr>Digital Technology Proper Disposal</vt:lpstr>
      <vt:lpstr>Digital Technology Proper Disposal</vt:lpstr>
      <vt:lpstr>Digital Technology Local Disposal Options</vt:lpstr>
      <vt:lpstr>Homework to complete the Merit Badge</vt:lpstr>
    </vt:vector>
  </TitlesOfParts>
  <Company>Boy Scouts of America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Morrow</dc:creator>
  <cp:lastModifiedBy>Microsoft Office User</cp:lastModifiedBy>
  <cp:revision>200</cp:revision>
  <cp:lastPrinted>2014-12-16T04:04:45Z</cp:lastPrinted>
  <dcterms:created xsi:type="dcterms:W3CDTF">2011-01-11T15:53:32Z</dcterms:created>
  <dcterms:modified xsi:type="dcterms:W3CDTF">2018-01-23T14:12:32Z</dcterms:modified>
</cp:coreProperties>
</file>